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67"/>
  </p:notesMasterIdLst>
  <p:sldIdLst>
    <p:sldId id="257" r:id="rId3"/>
    <p:sldId id="258" r:id="rId4"/>
    <p:sldId id="388" r:id="rId5"/>
    <p:sldId id="389" r:id="rId6"/>
    <p:sldId id="390" r:id="rId7"/>
    <p:sldId id="391" r:id="rId8"/>
    <p:sldId id="392" r:id="rId9"/>
    <p:sldId id="393" r:id="rId10"/>
    <p:sldId id="364" r:id="rId11"/>
    <p:sldId id="394" r:id="rId12"/>
    <p:sldId id="395" r:id="rId13"/>
    <p:sldId id="365" r:id="rId14"/>
    <p:sldId id="396" r:id="rId15"/>
    <p:sldId id="397" r:id="rId16"/>
    <p:sldId id="290" r:id="rId17"/>
    <p:sldId id="454" r:id="rId18"/>
    <p:sldId id="455" r:id="rId19"/>
    <p:sldId id="456" r:id="rId20"/>
    <p:sldId id="422" r:id="rId21"/>
    <p:sldId id="433" r:id="rId22"/>
    <p:sldId id="457" r:id="rId23"/>
    <p:sldId id="458" r:id="rId24"/>
    <p:sldId id="459" r:id="rId25"/>
    <p:sldId id="460" r:id="rId26"/>
    <p:sldId id="461" r:id="rId27"/>
    <p:sldId id="465" r:id="rId28"/>
    <p:sldId id="466" r:id="rId29"/>
    <p:sldId id="469" r:id="rId30"/>
    <p:sldId id="468" r:id="rId31"/>
    <p:sldId id="425" r:id="rId32"/>
    <p:sldId id="426" r:id="rId33"/>
    <p:sldId id="427" r:id="rId34"/>
    <p:sldId id="428" r:id="rId35"/>
    <p:sldId id="429" r:id="rId36"/>
    <p:sldId id="462" r:id="rId37"/>
    <p:sldId id="464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43" r:id="rId48"/>
    <p:sldId id="444" r:id="rId49"/>
    <p:sldId id="445" r:id="rId50"/>
    <p:sldId id="446" r:id="rId51"/>
    <p:sldId id="447" r:id="rId52"/>
    <p:sldId id="448" r:id="rId53"/>
    <p:sldId id="449" r:id="rId54"/>
    <p:sldId id="450" r:id="rId55"/>
    <p:sldId id="451" r:id="rId56"/>
    <p:sldId id="452" r:id="rId57"/>
    <p:sldId id="453" r:id="rId58"/>
    <p:sldId id="404" r:id="rId59"/>
    <p:sldId id="405" r:id="rId60"/>
    <p:sldId id="406" r:id="rId61"/>
    <p:sldId id="407" r:id="rId62"/>
    <p:sldId id="409" r:id="rId63"/>
    <p:sldId id="410" r:id="rId64"/>
    <p:sldId id="411" r:id="rId65"/>
    <p:sldId id="415" r:id="rId6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FF66"/>
    <a:srgbClr val="FFCC99"/>
    <a:srgbClr val="FFCCFF"/>
    <a:srgbClr val="231F20"/>
    <a:srgbClr val="FEF200"/>
    <a:srgbClr val="ED008C"/>
    <a:srgbClr val="01AEF0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2418" autoAdjust="0"/>
  </p:normalViewPr>
  <p:slideViewPr>
    <p:cSldViewPr snapToGrid="0">
      <p:cViewPr varScale="1">
        <p:scale>
          <a:sx n="76" d="100"/>
          <a:sy n="76" d="100"/>
        </p:scale>
        <p:origin x="96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48BB16-A843-4CF4-833C-5E418F8370FC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02F9E-5F50-4C1E-8621-7AAF142C3CC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4228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985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5735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เป็นชุดสูตรคำนวณที่ใช้อธิบายลักษณะทาวเทคนิคของระบบ สามารถนำมาใช้ยืนยันความแม่นยำและความเที่ยงตรงของระบบได้ดี ผ่านสูตรการคำนวณ แบบจำลองทางคณิตศาสตร์ถูกนำมาใช้ทางธุรกิจ</a:t>
            </a:r>
            <a:r>
              <a:rPr lang="th-TH" baseline="0" dirty="0"/>
              <a:t> เช่น ระบบคำนวณเงินเดือน ที่จะต้องมีสูตรการคิดภาษี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8284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เป็นประโยคหรือถ้อยคำบรรยายด้วยภาษาธรรมชาติ</a:t>
            </a:r>
            <a:r>
              <a:rPr lang="th-TH" baseline="0" dirty="0"/>
              <a:t> เช่น การบันทึกข้อมูลการสัมภาษณ์ของผู้ใช้ เกี่ยวกับความต้องการด้านต่าง ๆ ซึ่งจะสามารถนำไปวิเคราะห์เพื่อสร้างเป็นข้อกำหนดความต้องการขึ้นมา รวมถึงอธิบายขั้นตอนการทำงาน และซูโดโค้ดแบบประโยคโครงสร้างภาษาอังกฤษ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20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แบบจำลองแผนภาพประกอบด้วยแผนภาพหรือไดอะแกรมต่าง ๆ ที่นำเสนอภาพรวมของระบบที่มีความซับซ้อนให้สามารถสื่อสารระหว่างกันได้ง่ายขึ้น หรืออาจเข้าใจได้ในทันทีด้วยการเห็นแผนภาพ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54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กิจกรรมการวิเคราะห์ จะนิยามความต้องการของระบบที่เกี่ยวข้อง</a:t>
            </a:r>
            <a:r>
              <a:rPr lang="th-TH" baseline="0" dirty="0"/>
              <a:t> ผ่านแบบจำลองชนิดต่าง ๆ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885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2F9E-5F50-4C1E-8621-7AAF142C3CCC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394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667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1194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9766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489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8328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526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925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2563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77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1974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7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24246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8079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671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A3260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A3260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84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058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581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898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07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5265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8531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174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28E76FC-EE3C-4EF3-B788-997885EA6313}" type="datetimeFigureOut">
              <a:rPr lang="th-TH" smtClean="0"/>
              <a:t>23/12/68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DB8FD9F-038B-4337-B69C-9EDB45CC2D49}" type="slidenum">
              <a:rPr lang="th-TH" smtClean="0"/>
              <a:t>‹#›</a:t>
            </a:fld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7244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12/23/2025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all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590B8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4590B8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11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676" y="1463773"/>
            <a:ext cx="10993549" cy="1322290"/>
          </a:xfrm>
        </p:spPr>
        <p:txBody>
          <a:bodyPr>
            <a:normAutofit fontScale="90000"/>
          </a:bodyPr>
          <a:lstStyle/>
          <a:p>
            <a:pPr algn="ctr"/>
            <a:r>
              <a:rPr lang="th-TH" sz="4400" dirty="0">
                <a:latin typeface="Kanit" pitchFamily="2" charset="-34"/>
                <a:cs typeface="Kanit" pitchFamily="2" charset="-34"/>
              </a:rPr>
              <a:t>บทที่ </a:t>
            </a:r>
            <a:r>
              <a:rPr lang="en-US" sz="4400" dirty="0">
                <a:latin typeface="Kanit" pitchFamily="2" charset="-34"/>
                <a:cs typeface="Kanit" pitchFamily="2" charset="-34"/>
              </a:rPr>
              <a:t>5</a:t>
            </a:r>
            <a:br>
              <a:rPr lang="en-US" sz="4400" dirty="0">
                <a:latin typeface="Kanit" pitchFamily="2" charset="-34"/>
                <a:cs typeface="Kanit" pitchFamily="2" charset="-34"/>
              </a:rPr>
            </a:br>
            <a:r>
              <a:rPr lang="th-TH" sz="4000" dirty="0">
                <a:latin typeface="Kanit" pitchFamily="2" charset="-34"/>
                <a:cs typeface="Kanit" pitchFamily="2" charset="-34"/>
              </a:rPr>
              <a:t>แบบจำลองกระบวนการ</a:t>
            </a:r>
            <a:endParaRPr lang="th-TH" sz="44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2261" y="5881457"/>
            <a:ext cx="533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Asst. Prof. </a:t>
            </a:r>
            <a:r>
              <a:rPr lang="en-US" sz="1800" dirty="0" err="1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Nonglak</a:t>
            </a:r>
            <a:r>
              <a:rPr lang="en-US" sz="18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Untadech</a:t>
            </a:r>
            <a:r>
              <a:rPr lang="en-US" sz="18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 , Aj. Pakawat </a:t>
            </a:r>
            <a:r>
              <a:rPr lang="en-US" sz="1800" dirty="0" err="1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Tasilp</a:t>
            </a:r>
            <a:endParaRPr lang="th-TH" sz="1800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76" y="622776"/>
            <a:ext cx="2599324" cy="77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2212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ชนิดของแบบจำลอง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5158" y="2202871"/>
            <a:ext cx="10918080" cy="18010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33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2. แบบจำลองคำบรรยาย	</a:t>
            </a:r>
          </a:p>
          <a:p>
            <a:pPr marL="594000" lvl="2" indent="0">
              <a:lnSpc>
                <a:spcPct val="150000"/>
              </a:lnSpc>
              <a:buNone/>
            </a:pPr>
            <a:endParaRPr lang="th-TH" sz="29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606" y="2015098"/>
            <a:ext cx="4248472" cy="4581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163783" y="3228723"/>
            <a:ext cx="3796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เช่น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 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การบันทึกข้อมูลการสัมภาษณ์</a:t>
            </a:r>
            <a:endParaRPr lang="en-US" sz="32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00912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ชนิดของแบบจำลอง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75158" y="1731813"/>
            <a:ext cx="10918080" cy="18010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33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3. แบบจำลองแผนภาพ</a:t>
            </a:r>
          </a:p>
          <a:p>
            <a:pPr marL="594000" lvl="2" indent="0">
              <a:lnSpc>
                <a:spcPct val="150000"/>
              </a:lnSpc>
              <a:buNone/>
            </a:pPr>
            <a:endParaRPr lang="th-TH" sz="2900" dirty="0">
              <a:solidFill>
                <a:schemeClr val="tx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3783" y="2660681"/>
            <a:ext cx="10516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Kanit" pitchFamily="2" charset="-34"/>
                <a:cs typeface="Kanit" pitchFamily="2" charset="-34"/>
              </a:rPr>
              <a:t>เป็นแบบจำลองที่มีประโยชน์มากที่สุดสำหรับงานพัฒนาระบบ	</a:t>
            </a:r>
          </a:p>
        </p:txBody>
      </p:sp>
      <p:pic>
        <p:nvPicPr>
          <p:cNvPr id="7" name="Picture 2" descr="à¸à¸¥à¸à¸²à¸£à¸à¹à¸à¸«à¸²à¸£à¸¹à¸à¸ à¸²à¸à¸ªà¸³à¸«à¸£à¸±à¸ à¹à¸à¸à¸à¸³à¸¥à¸­à¸à¹à¸à¸à¸ à¸²à¸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3106906"/>
            <a:ext cx="661987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08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ภาพรวมของแบบจำลองที่นำมาใช้กับงานวิเคราะห์และออกแบบ</a:t>
            </a:r>
          </a:p>
        </p:txBody>
      </p:sp>
      <p:sp>
        <p:nvSpPr>
          <p:cNvPr id="3" name="Rectangle 2"/>
          <p:cNvSpPr/>
          <p:nvPr/>
        </p:nvSpPr>
        <p:spPr>
          <a:xfrm>
            <a:off x="830923" y="1749543"/>
            <a:ext cx="110296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แบบจำลองเชิงตรรกะ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(Logical Models)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Kanit" pitchFamily="2" charset="-34"/>
                <a:cs typeface="Kanit" pitchFamily="2" charset="-34"/>
              </a:rPr>
              <a:t> </a:t>
            </a:r>
            <a:r>
              <a:rPr lang="th-TH" sz="2400" dirty="0">
                <a:latin typeface="Kanit" pitchFamily="2" charset="-34"/>
                <a:cs typeface="Kanit" pitchFamily="2" charset="-34"/>
              </a:rPr>
              <a:t>ถูกสร้างขึ้นในระยะการวิเคราะห์</a:t>
            </a:r>
          </a:p>
          <a:p>
            <a:pPr lvl="1"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จำลองให้เห็นว่า </a:t>
            </a:r>
            <a:r>
              <a:rPr lang="th-TH" sz="2400" i="1" dirty="0">
                <a:latin typeface="Kanit" pitchFamily="2" charset="-34"/>
                <a:cs typeface="Kanit" pitchFamily="2" charset="-34"/>
              </a:rPr>
              <a:t>“มีอะไรบ้างที่ระบบต้องทำ?” มีอะไรบ้าง </a:t>
            </a:r>
          </a:p>
          <a:p>
            <a:pPr lvl="1">
              <a:lnSpc>
                <a:spcPct val="150000"/>
              </a:lnSpc>
            </a:pPr>
            <a:r>
              <a:rPr lang="th-TH" sz="2400" i="1" dirty="0">
                <a:latin typeface="Kanit" pitchFamily="2" charset="-34"/>
                <a:cs typeface="Kanit" pitchFamily="2" charset="-34"/>
              </a:rPr>
              <a:t>เช่น </a:t>
            </a:r>
            <a:r>
              <a:rPr lang="en-US" sz="2400" i="1" dirty="0">
                <a:latin typeface="Kanit" pitchFamily="2" charset="-34"/>
                <a:cs typeface="Kanit" pitchFamily="2" charset="-34"/>
              </a:rPr>
              <a:t>DFD, E-R Diagram, Process Description, Class Diagram</a:t>
            </a:r>
            <a:endParaRPr lang="th-TH" sz="2400" i="1" dirty="0">
              <a:latin typeface="Kanit" pitchFamily="2" charset="-34"/>
              <a:cs typeface="Kanit" pitchFamily="2" charset="-34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แบบจำลองกายภาพ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(Physical Models)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  <a:p>
            <a:pPr lvl="1"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ถูกสร้างขึ้นในระยะการออกแบบ</a:t>
            </a:r>
          </a:p>
          <a:p>
            <a:pPr lvl="1"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ทำให้เราเห็นรูปร่างหน้าตาบางส่วนของระบบ ว่าถูกสร้างขึ้นมาด้วยเทคโนโลยีใด </a:t>
            </a:r>
          </a:p>
          <a:p>
            <a:pPr lvl="1">
              <a:lnSpc>
                <a:spcPct val="150000"/>
              </a:lnSpc>
            </a:pPr>
            <a:r>
              <a:rPr lang="th-TH" sz="2400" dirty="0">
                <a:latin typeface="Kanit" pitchFamily="2" charset="-34"/>
                <a:cs typeface="Kanit" pitchFamily="2" charset="-34"/>
              </a:rPr>
              <a:t>จำลองให้เห็นว่า </a:t>
            </a:r>
            <a:r>
              <a:rPr lang="th-TH" sz="2400" i="1" dirty="0">
                <a:latin typeface="Kanit" pitchFamily="2" charset="-34"/>
                <a:cs typeface="Kanit" pitchFamily="2" charset="-34"/>
              </a:rPr>
              <a:t>“เราจะสร้างระบบให้เป็นไปตามที่ต้องการได้อย่างไร?”</a:t>
            </a:r>
          </a:p>
          <a:p>
            <a:pPr lvl="1">
              <a:lnSpc>
                <a:spcPct val="150000"/>
              </a:lnSpc>
            </a:pPr>
            <a:r>
              <a:rPr lang="th-TH" sz="2400" i="1" dirty="0">
                <a:latin typeface="Kanit" pitchFamily="2" charset="-34"/>
                <a:cs typeface="Kanit" pitchFamily="2" charset="-34"/>
              </a:rPr>
              <a:t>เช่น </a:t>
            </a:r>
            <a:r>
              <a:rPr lang="en-US" sz="2400" i="1" dirty="0">
                <a:latin typeface="Kanit" pitchFamily="2" charset="-34"/>
                <a:cs typeface="Kanit" pitchFamily="2" charset="-34"/>
              </a:rPr>
              <a:t>Screen layout, Report Layout, Structure Chart, Network Diagram, UX,UI </a:t>
            </a:r>
            <a:endParaRPr lang="th-TH" sz="2400" i="1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223031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ภาพรวมของแบบจำลองที่นำมาใช้กับงานวิเคราะห์และออกแบบ</a:t>
            </a:r>
          </a:p>
        </p:txBody>
      </p:sp>
      <p:sp>
        <p:nvSpPr>
          <p:cNvPr id="4" name="Rectangle 3"/>
          <p:cNvSpPr/>
          <p:nvPr/>
        </p:nvSpPr>
        <p:spPr>
          <a:xfrm>
            <a:off x="998226" y="2237740"/>
            <a:ext cx="106818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Kanit" pitchFamily="2" charset="-34"/>
                <a:cs typeface="Kanit" pitchFamily="2" charset="-34"/>
              </a:rPr>
              <a:t>แบบจำลองไม่ขึ้นกับเทคโนโลยีใดๆ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Kanit" pitchFamily="2" charset="-34"/>
                <a:cs typeface="Kanit" pitchFamily="2" charset="-34"/>
              </a:rPr>
              <a:t>บางแบบจำลองถูกนำไปใช้ทั้งในระยะการวิเคราะห์และออกแบบ</a:t>
            </a:r>
          </a:p>
        </p:txBody>
      </p:sp>
    </p:spTree>
    <p:extLst>
      <p:ext uri="{BB962C8B-B14F-4D97-AF65-F5344CB8AC3E}">
        <p14:creationId xmlns:p14="http://schemas.microsoft.com/office/powerpoint/2010/main" val="237248731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แบบจำลองกระบวนการ (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Process Model)</a:t>
            </a:r>
            <a:endParaRPr lang="th-TH" sz="3200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963961" y="3167236"/>
            <a:ext cx="8402623" cy="2967820"/>
            <a:chOff x="754" y="2069"/>
            <a:chExt cx="4309" cy="1516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2154" y="2334"/>
              <a:ext cx="1270" cy="6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18900000" algn="ctr" rotWithShape="0">
                <a:schemeClr val="bg2">
                  <a:alpha val="50000"/>
                </a:scheme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br>
                <a:rPr kumimoji="0" lang="en-US" sz="2400" b="1" dirty="0">
                  <a:latin typeface="Kanit" pitchFamily="2" charset="-34"/>
                  <a:cs typeface="Kanit" pitchFamily="2" charset="-34"/>
                </a:rPr>
              </a:br>
              <a:r>
                <a:rPr kumimoji="0" lang="en-US" sz="2400" b="1" dirty="0">
                  <a:latin typeface="Kanit" pitchFamily="2" charset="-34"/>
                  <a:cs typeface="Kanit" pitchFamily="2" charset="-34"/>
                </a:rPr>
                <a:t>Analysis</a:t>
              </a:r>
              <a:endParaRPr kumimoji="0" lang="th-TH" sz="2400" b="1" dirty="0">
                <a:latin typeface="Kanit" pitchFamily="2" charset="-34"/>
                <a:cs typeface="Kanit" pitchFamily="2" charset="-34"/>
              </a:endParaRPr>
            </a:p>
            <a:p>
              <a:pPr>
                <a:defRPr/>
              </a:pPr>
              <a:endParaRPr kumimoji="0" lang="th-TH" sz="2400" b="1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754" y="3158"/>
              <a:ext cx="1086" cy="4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2400" dirty="0">
                  <a:latin typeface="Kanit" pitchFamily="2" charset="-34"/>
                  <a:cs typeface="Kanit" pitchFamily="2" charset="-34"/>
                </a:rPr>
                <a:t>Requirements</a:t>
              </a:r>
              <a:br>
                <a:rPr kumimoji="0" lang="en-US" sz="2400" dirty="0">
                  <a:latin typeface="Kanit" pitchFamily="2" charset="-34"/>
                  <a:cs typeface="Kanit" pitchFamily="2" charset="-34"/>
                </a:rPr>
              </a:br>
              <a:r>
                <a:rPr kumimoji="0" lang="en-US" sz="2400" dirty="0">
                  <a:latin typeface="Kanit" pitchFamily="2" charset="-34"/>
                  <a:cs typeface="Kanit" pitchFamily="2" charset="-34"/>
                </a:rPr>
                <a:t> Specification</a:t>
              </a:r>
              <a:endParaRPr kumimoji="0" lang="th-TH" sz="2400" dirty="0">
                <a:latin typeface="Kanit" pitchFamily="2" charset="-34"/>
                <a:cs typeface="Kanit" pitchFamily="2" charset="-34"/>
              </a:endParaRPr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975" y="2251"/>
              <a:ext cx="680" cy="817"/>
              <a:chOff x="4150" y="2613"/>
              <a:chExt cx="680" cy="817"/>
            </a:xfrm>
          </p:grpSpPr>
          <p:sp>
            <p:nvSpPr>
              <p:cNvPr id="30" name="AutoShape 8"/>
              <p:cNvSpPr>
                <a:spLocks noChangeArrowheads="1"/>
              </p:cNvSpPr>
              <p:nvPr/>
            </p:nvSpPr>
            <p:spPr bwMode="auto">
              <a:xfrm>
                <a:off x="4150" y="2613"/>
                <a:ext cx="680" cy="817"/>
              </a:xfrm>
              <a:prstGeom prst="foldedCorner">
                <a:avLst>
                  <a:gd name="adj" fmla="val 1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0"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31" name="Text Box 9"/>
              <p:cNvSpPr txBox="1">
                <a:spLocks noChangeArrowheads="1"/>
              </p:cNvSpPr>
              <p:nvPr/>
            </p:nvSpPr>
            <p:spPr bwMode="auto">
              <a:xfrm>
                <a:off x="4183" y="2623"/>
                <a:ext cx="484" cy="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2400" dirty="0">
                    <a:latin typeface="Kanit" pitchFamily="2" charset="-34"/>
                    <a:cs typeface="Kanit" pitchFamily="2" charset="-34"/>
                  </a:rPr>
                  <a:t>………….</a:t>
                </a:r>
                <a:br>
                  <a:rPr kumimoji="0" lang="en-US" sz="2400" dirty="0">
                    <a:latin typeface="Kanit" pitchFamily="2" charset="-34"/>
                    <a:cs typeface="Kanit" pitchFamily="2" charset="-34"/>
                  </a:rPr>
                </a:br>
                <a:r>
                  <a:rPr kumimoji="0" lang="en-US" sz="2400" dirty="0">
                    <a:latin typeface="Kanit" pitchFamily="2" charset="-34"/>
                    <a:cs typeface="Kanit" pitchFamily="2" charset="-34"/>
                  </a:rPr>
                  <a:t>………….</a:t>
                </a:r>
                <a:br>
                  <a:rPr kumimoji="0" lang="en-US" sz="2400" dirty="0">
                    <a:latin typeface="Kanit" pitchFamily="2" charset="-34"/>
                    <a:cs typeface="Kanit" pitchFamily="2" charset="-34"/>
                  </a:rPr>
                </a:br>
                <a:r>
                  <a:rPr kumimoji="0" lang="en-US" sz="2400" dirty="0">
                    <a:latin typeface="Kanit" pitchFamily="2" charset="-34"/>
                    <a:cs typeface="Kanit" pitchFamily="2" charset="-34"/>
                  </a:rPr>
                  <a:t>………….</a:t>
                </a:r>
                <a:endParaRPr kumimoji="0"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</p:grp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3424" y="2614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 sz="24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1655" y="2659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 sz="2400" dirty="0">
                <a:latin typeface="Kanit" pitchFamily="2" charset="-34"/>
                <a:cs typeface="Kanit" pitchFamily="2" charset="-34"/>
              </a:endParaRPr>
            </a:p>
          </p:txBody>
        </p: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4014" y="2069"/>
              <a:ext cx="998" cy="1134"/>
              <a:chOff x="4014" y="2069"/>
              <a:chExt cx="998" cy="1134"/>
            </a:xfrm>
          </p:grpSpPr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4014" y="2069"/>
                <a:ext cx="998" cy="11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4195" y="2160"/>
                <a:ext cx="137" cy="1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4332" y="2704"/>
                <a:ext cx="137" cy="1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4332" y="2432"/>
                <a:ext cx="137" cy="1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7" name="Rectangle 17"/>
              <p:cNvSpPr>
                <a:spLocks noChangeArrowheads="1"/>
              </p:cNvSpPr>
              <p:nvPr/>
            </p:nvSpPr>
            <p:spPr bwMode="auto">
              <a:xfrm>
                <a:off x="4105" y="2704"/>
                <a:ext cx="137" cy="18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8" name="Line 18"/>
              <p:cNvSpPr>
                <a:spLocks noChangeShapeType="1"/>
              </p:cNvSpPr>
              <p:nvPr/>
            </p:nvSpPr>
            <p:spPr bwMode="auto">
              <a:xfrm>
                <a:off x="4241" y="2341"/>
                <a:ext cx="0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4241" y="2478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 flipH="1">
                <a:off x="4150" y="2478"/>
                <a:ext cx="9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>
                <a:off x="4150" y="2478"/>
                <a:ext cx="0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4422" y="2614"/>
                <a:ext cx="0" cy="9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3" name="Rectangle 23"/>
              <p:cNvSpPr>
                <a:spLocks noChangeArrowheads="1"/>
              </p:cNvSpPr>
              <p:nvPr/>
            </p:nvSpPr>
            <p:spPr bwMode="auto">
              <a:xfrm>
                <a:off x="4604" y="2160"/>
                <a:ext cx="226" cy="2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4604" y="2160"/>
                <a:ext cx="226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5" name="Rectangle 25"/>
              <p:cNvSpPr>
                <a:spLocks noChangeArrowheads="1"/>
              </p:cNvSpPr>
              <p:nvPr/>
            </p:nvSpPr>
            <p:spPr bwMode="auto">
              <a:xfrm>
                <a:off x="4604" y="2568"/>
                <a:ext cx="226" cy="2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6" name="Rectangle 26"/>
              <p:cNvSpPr>
                <a:spLocks noChangeArrowheads="1"/>
              </p:cNvSpPr>
              <p:nvPr/>
            </p:nvSpPr>
            <p:spPr bwMode="auto">
              <a:xfrm>
                <a:off x="4604" y="2568"/>
                <a:ext cx="226" cy="4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7" name="Line 27"/>
              <p:cNvSpPr>
                <a:spLocks noChangeShapeType="1"/>
              </p:cNvSpPr>
              <p:nvPr/>
            </p:nvSpPr>
            <p:spPr bwMode="auto">
              <a:xfrm>
                <a:off x="4830" y="2251"/>
                <a:ext cx="1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4967" y="2251"/>
                <a:ext cx="0" cy="4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 flipH="1">
                <a:off x="4830" y="2750"/>
                <a:ext cx="13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th-TH" sz="2400" dirty="0">
                  <a:latin typeface="Kanit" pitchFamily="2" charset="-34"/>
                  <a:cs typeface="Kanit" pitchFamily="2" charset="-34"/>
                </a:endParaRPr>
              </a:p>
            </p:txBody>
          </p:sp>
        </p:grp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3987" y="3349"/>
              <a:ext cx="1076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2400" dirty="0">
                  <a:latin typeface="Kanit" pitchFamily="2" charset="-34"/>
                  <a:cs typeface="Kanit" pitchFamily="2" charset="-34"/>
                </a:rPr>
                <a:t>Logical Model</a:t>
              </a:r>
              <a:endParaRPr kumimoji="0" lang="th-TH" sz="2400" dirty="0"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54739" y="2013028"/>
            <a:ext cx="10376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thaiDist"/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เป็นแผนภาพที่นำมาใช้แทนฟังก์ชันการทำงาน เกี่ยวข้องกับกระบวนการโดยการจับใจความสำคัญในเรื่อง</a:t>
            </a:r>
          </a:p>
          <a:p>
            <a:pPr algn="thaiDist"/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การจัดการ การจัดเก็บ และการกระจายข้อมูลระหว่างระบบกับสภาพแวดล้อม รวมถึงองค์ประกอบภายในระบบ</a:t>
            </a:r>
          </a:p>
          <a:p>
            <a:pPr algn="thaiDist"/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ซึ่งจะอธิบายในส่วนของแผนภาพกระแสข้อมูล </a:t>
            </a:r>
            <a:r>
              <a:rPr lang="en-US" sz="1800" dirty="0">
                <a:latin typeface="Prompt" panose="00000500000000000000" pitchFamily="2" charset="-34"/>
                <a:cs typeface="Prompt" panose="00000500000000000000" pitchFamily="2" charset="-34"/>
              </a:rPr>
              <a:t>(DFD)</a:t>
            </a:r>
            <a:r>
              <a:rPr lang="th-TH" sz="1800" dirty="0">
                <a:latin typeface="Prompt" panose="00000500000000000000" pitchFamily="2" charset="-34"/>
                <a:cs typeface="Prompt" panose="00000500000000000000" pitchFamily="2" charset="-34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5901" y="6261013"/>
            <a:ext cx="6340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600" dirty="0">
                <a:latin typeface="Prompt" panose="00000500000000000000" pitchFamily="2" charset="-34"/>
                <a:cs typeface="Prompt" panose="00000500000000000000" pitchFamily="2" charset="-34"/>
              </a:rPr>
              <a:t>การนำข้อกำหนดความต้องการมาวิเคราะห์ เพื่อสร้างแบบจำลองเชิงตรรกะ</a:t>
            </a:r>
          </a:p>
        </p:txBody>
      </p:sp>
    </p:spTree>
    <p:extLst>
      <p:ext uri="{BB962C8B-B14F-4D97-AF65-F5344CB8AC3E}">
        <p14:creationId xmlns:p14="http://schemas.microsoft.com/office/powerpoint/2010/main" val="20516906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Any questions?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1582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แผนภาพกระแสข้อมูล </a:t>
            </a:r>
            <a:r>
              <a:rPr lang="en-US" dirty="0">
                <a:latin typeface="Kanit" pitchFamily="2" charset="-34"/>
                <a:cs typeface="Kanit" pitchFamily="2" charset="-34"/>
              </a:rPr>
              <a:t>(Data flow diagram: </a:t>
            </a:r>
            <a:r>
              <a:rPr lang="en-US" dirty="0" err="1">
                <a:latin typeface="Kanit" pitchFamily="2" charset="-34"/>
                <a:cs typeface="Kanit" pitchFamily="2" charset="-34"/>
              </a:rPr>
              <a:t>Dfd</a:t>
            </a:r>
            <a:r>
              <a:rPr lang="en-US" dirty="0">
                <a:latin typeface="Kanit" pitchFamily="2" charset="-34"/>
                <a:cs typeface="Kanit" pitchFamily="2" charset="-34"/>
              </a:rPr>
              <a:t>)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เป็นแบบจำลองกระบวนการที่นำมาใช้กับการวิเคราะห์และออกแบบระบบเชิงโครงสร้าง ซึ่งจะแสดงความสัมพันธ์ระหว่าง โปรเซสกับข้อมูล เพื่อให้ทราบว่า</a:t>
            </a:r>
          </a:p>
          <a:p>
            <a:pPr lvl="1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ข้อมูลมาจากไหน</a:t>
            </a:r>
          </a:p>
          <a:p>
            <a:pPr lvl="1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ข้อมูลไปที่ใด</a:t>
            </a:r>
          </a:p>
          <a:p>
            <a:pPr lvl="1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ข้อมูลเก็บไว้ที่ไหน</a:t>
            </a:r>
          </a:p>
          <a:p>
            <a:pPr lvl="1"/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มีกระบวนการอะไรบ้าง ที่เกิดขึ้นในระบบ</a:t>
            </a:r>
          </a:p>
          <a:p>
            <a:pPr lvl="1"/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33" t="41905" r="30535" b="6190"/>
          <a:stretch/>
        </p:blipFill>
        <p:spPr>
          <a:xfrm>
            <a:off x="6313899" y="2847602"/>
            <a:ext cx="4717281" cy="36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63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ขั้นตอนการสร้างแผนภาพกระแสข้อมูล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10000"/>
          </a:bodyPr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ศึกษารูปแบบการทำงานของระบบเดิม ว่ามีลักษณะการทำงานจริง ๆ อย่างไร และสร้าง </a:t>
            </a:r>
            <a:r>
              <a:rPr lang="en-US" dirty="0">
                <a:latin typeface="Kanit" pitchFamily="2" charset="-34"/>
                <a:cs typeface="Kanit" pitchFamily="2" charset="-34"/>
              </a:rPr>
              <a:t>Physical-DFD </a:t>
            </a:r>
            <a:r>
              <a:rPr lang="th-TH" dirty="0">
                <a:latin typeface="Kanit" pitchFamily="2" charset="-34"/>
                <a:cs typeface="Kanit" pitchFamily="2" charset="-34"/>
              </a:rPr>
              <a:t>ของระบบงานเดิมขึ้นมา</a:t>
            </a:r>
          </a:p>
          <a:p>
            <a:r>
              <a:rPr lang="th-TH" dirty="0">
                <a:latin typeface="Kanit" pitchFamily="2" charset="-34"/>
                <a:cs typeface="Kanit" pitchFamily="2" charset="-34"/>
              </a:rPr>
              <a:t>ศึกษาตรรกะการทำงานของระบบงานเดิม ว่ามีอะไรบ้าง แล้วสร้าง </a:t>
            </a:r>
            <a:r>
              <a:rPr lang="en-US" dirty="0">
                <a:latin typeface="Kanit" pitchFamily="2" charset="-34"/>
                <a:cs typeface="Kanit" pitchFamily="2" charset="-34"/>
              </a:rPr>
              <a:t>Logical-DFD</a:t>
            </a:r>
            <a:r>
              <a:rPr lang="th-TH" dirty="0">
                <a:latin typeface="Kanit" pitchFamily="2" charset="-34"/>
                <a:cs typeface="Kanit" pitchFamily="2" charset="-34"/>
              </a:rPr>
              <a:t> ของระบบงานเดิมขึ้นมา</a:t>
            </a:r>
          </a:p>
          <a:p>
            <a:r>
              <a:rPr lang="th-TH" dirty="0">
                <a:latin typeface="Kanit" pitchFamily="2" charset="-34"/>
                <a:cs typeface="Kanit" pitchFamily="2" charset="-34"/>
              </a:rPr>
              <a:t>นำความต้องการของระบบใหม่ ผนวกเพิ่มเติมเข้าไปในระบบงานใหม่แล้วสร้าง </a:t>
            </a:r>
            <a:r>
              <a:rPr lang="en-US" dirty="0">
                <a:latin typeface="Kanit" pitchFamily="2" charset="-34"/>
                <a:cs typeface="Kanit" pitchFamily="2" charset="-34"/>
              </a:rPr>
              <a:t>Logical-DFD</a:t>
            </a:r>
            <a:r>
              <a:rPr lang="th-TH" dirty="0">
                <a:latin typeface="Kanit" pitchFamily="2" charset="-34"/>
                <a:cs typeface="Kanit" pitchFamily="2" charset="-34"/>
              </a:rPr>
              <a:t> ของระบบงานใหม่ขึ้นมา</a:t>
            </a:r>
          </a:p>
          <a:p>
            <a:r>
              <a:rPr lang="th-TH" dirty="0">
                <a:latin typeface="Kanit" pitchFamily="2" charset="-34"/>
                <a:cs typeface="Kanit" pitchFamily="2" charset="-34"/>
              </a:rPr>
              <a:t>สร้าง </a:t>
            </a:r>
            <a:r>
              <a:rPr lang="en-US" dirty="0">
                <a:latin typeface="Kanit" pitchFamily="2" charset="-34"/>
                <a:cs typeface="Kanit" pitchFamily="2" charset="-34"/>
              </a:rPr>
              <a:t>Physical-DFD</a:t>
            </a:r>
            <a:r>
              <a:rPr lang="th-TH" dirty="0">
                <a:latin typeface="Kanit" pitchFamily="2" charset="-34"/>
                <a:cs typeface="Kanit" pitchFamily="2" charset="-34"/>
              </a:rPr>
              <a:t> ของระบบงานใหม่ </a:t>
            </a:r>
          </a:p>
          <a:p>
            <a:pPr marL="0" indent="0">
              <a:buNone/>
            </a:pPr>
            <a:endParaRPr lang="th-TH" dirty="0">
              <a:latin typeface="Kanit" pitchFamily="2" charset="-34"/>
              <a:cs typeface="Kanit" pitchFamily="2" charset="-34"/>
            </a:endParaRPr>
          </a:p>
          <a:p>
            <a:pPr marL="0" indent="0">
              <a:buNone/>
            </a:pPr>
            <a:r>
              <a:rPr lang="th-TH" dirty="0">
                <a:latin typeface="Kanit" pitchFamily="2" charset="-34"/>
                <a:cs typeface="Kanit" pitchFamily="2" charset="-34"/>
              </a:rPr>
              <a:t>	</a:t>
            </a:r>
            <a:r>
              <a:rPr lang="en-US" dirty="0">
                <a:latin typeface="Kanit" pitchFamily="2" charset="-34"/>
                <a:cs typeface="Kanit" pitchFamily="2" charset="-34"/>
              </a:rPr>
              <a:t>Ex. </a:t>
            </a:r>
            <a:r>
              <a:rPr lang="th-TH" dirty="0">
                <a:latin typeface="Kanit" pitchFamily="2" charset="-34"/>
                <a:cs typeface="Kanit" pitchFamily="2" charset="-34"/>
              </a:rPr>
              <a:t>สมมติว่า เราไปซื้อสินค้าที่ห้างสรรพสินค้า เมื่อเลือกซื้อสินค้าครบแล้ว จะไป </a:t>
            </a:r>
            <a:r>
              <a:rPr lang="th-TH" b="1" i="1" u="sng" dirty="0">
                <a:latin typeface="Kanit" pitchFamily="2" charset="-34"/>
                <a:cs typeface="Kanit" pitchFamily="2" charset="-34"/>
              </a:rPr>
              <a:t>“ชำระเงิน” </a:t>
            </a:r>
            <a:r>
              <a:rPr lang="th-TH" dirty="0">
                <a:latin typeface="Kanit" pitchFamily="2" charset="-34"/>
                <a:cs typeface="Kanit" pitchFamily="2" charset="-34"/>
              </a:rPr>
              <a:t>การชำระเงินถื่อเป็น </a:t>
            </a:r>
            <a:r>
              <a:rPr lang="en-US" dirty="0">
                <a:latin typeface="Kanit" pitchFamily="2" charset="-34"/>
                <a:cs typeface="Kanit" pitchFamily="2" charset="-34"/>
              </a:rPr>
              <a:t>Logical</a:t>
            </a:r>
            <a:r>
              <a:rPr lang="th-TH" dirty="0">
                <a:latin typeface="Kanit" pitchFamily="2" charset="-34"/>
                <a:cs typeface="Kanit" pitchFamily="2" charset="-34"/>
              </a:rPr>
              <a:t> ในขณะที่การชำระเงินสามารถเลือกชำระด้วยเงินสดหรือบัตรเครติด ดังนั้น หากต้องการทราบรายละเอียดเกี่ยวกับการชำระเงินว่า </a:t>
            </a:r>
            <a:r>
              <a:rPr lang="th-TH" b="1" i="1" u="sng" dirty="0">
                <a:latin typeface="Kanit" pitchFamily="2" charset="-34"/>
                <a:cs typeface="Kanit" pitchFamily="2" charset="-34"/>
              </a:rPr>
              <a:t>จะชำระเงินด้วยวิธีใด </a:t>
            </a:r>
            <a:r>
              <a:rPr lang="th-TH" dirty="0">
                <a:latin typeface="Kanit" pitchFamily="2" charset="-34"/>
                <a:cs typeface="Kanit" pitchFamily="2" charset="-34"/>
              </a:rPr>
              <a:t>สิ่งเหล่านี้ถือเป็น </a:t>
            </a:r>
            <a:r>
              <a:rPr lang="en-US" dirty="0">
                <a:latin typeface="Kanit" pitchFamily="2" charset="-34"/>
                <a:cs typeface="Kanit" pitchFamily="2" charset="-34"/>
              </a:rPr>
              <a:t>Physical</a:t>
            </a:r>
            <a:r>
              <a:rPr lang="th-TH" dirty="0">
                <a:latin typeface="Kanit" pitchFamily="2" charset="-34"/>
                <a:cs typeface="Kanit" pitchFamily="2" charset="-34"/>
              </a:rPr>
              <a:t> </a:t>
            </a:r>
          </a:p>
          <a:p>
            <a:pPr marL="0" indent="0">
              <a:buNone/>
            </a:pPr>
            <a:r>
              <a:rPr lang="th-TH" dirty="0">
                <a:latin typeface="Kanit" pitchFamily="2" charset="-34"/>
                <a:cs typeface="Kanit" pitchFamily="2" charset="-34"/>
              </a:rPr>
              <a:t>	</a:t>
            </a:r>
            <a:r>
              <a:rPr lang="th-TH" sz="2800" b="1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สรุป</a:t>
            </a: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 คือ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Logical </a:t>
            </a: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จะไม่เน้นรายละเอียด แค่เพียงให้รู้ว่า “ทำอะไร”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(What) </a:t>
            </a: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ก็เพียงพอ ในขณะ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Physical</a:t>
            </a:r>
            <a:r>
              <a:rPr lang="th-TH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 จะเน้นรายละเอียดว่า “ทำอย่างไร” </a:t>
            </a:r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(How)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421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วัตถุประสงค์ของแผนภาพกระแสข้อมูล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เป็นแผนภาพเพื่อสรุปภาพรวมของระบบ ตามแนวทางการวิเคราะห์เชิงโครงสร้าง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เป็นข้อตกลงร่วมกันระหว่างนักวิเคราะห์ระบบกับผู้ใช้งาน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เป็นแผนภาพที่นำไปใช้ประโยชน์ต่อไปในขั้นตอนการออกแบบระบบ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เป็นแผนภาพที่ใช้อ้างอิง หรือเพื่อการปรับปรุง/พัฒนาระบบในอนาคต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ททราบที่มาและที่ไปของข้อมูลที่ไหลไปยังกระบวนการต่าง ๆ </a:t>
            </a:r>
          </a:p>
        </p:txBody>
      </p:sp>
    </p:spTree>
    <p:extLst>
      <p:ext uri="{BB962C8B-B14F-4D97-AF65-F5344CB8AC3E}">
        <p14:creationId xmlns:p14="http://schemas.microsoft.com/office/powerpoint/2010/main" val="3958485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th-TH" sz="3200" dirty="0">
                <a:latin typeface="Prompt" panose="00000500000000000000" pitchFamily="2" charset="-34"/>
                <a:cs typeface="Prompt" panose="00000500000000000000" pitchFamily="2" charset="-34"/>
              </a:rPr>
              <a:t>สัญลักษณ์แผนภาพกระแสข้อมูล</a:t>
            </a:r>
          </a:p>
        </p:txBody>
      </p:sp>
      <p:pic>
        <p:nvPicPr>
          <p:cNvPr id="13" name="ตัวแทนเนื้อหา 12" descr="รูปภาพประกอบด้วย ภาพหน้าจอ&#10;&#10;เนื้อหาที่สร้างโดย AI อาจไม่ถูกต้อง">
            <a:extLst>
              <a:ext uri="{FF2B5EF4-FFF2-40B4-BE49-F238E27FC236}">
                <a16:creationId xmlns:a16="http://schemas.microsoft.com/office/drawing/2014/main" id="{F2565C91-E8F1-8E91-690E-788D2C152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31" y="1983059"/>
            <a:ext cx="8596938" cy="4604192"/>
          </a:xfrm>
        </p:spPr>
      </p:pic>
    </p:spTree>
    <p:extLst>
      <p:ext uri="{BB962C8B-B14F-4D97-AF65-F5344CB8AC3E}">
        <p14:creationId xmlns:p14="http://schemas.microsoft.com/office/powerpoint/2010/main" val="113693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7"/>
            <a:ext cx="11029616" cy="821844"/>
          </a:xfrm>
        </p:spPr>
        <p:txBody>
          <a:bodyPr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บทที่ 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5</a:t>
            </a:r>
            <a:r>
              <a:rPr lang="th-TH" sz="3200" dirty="0">
                <a:latin typeface="Kanit" pitchFamily="2" charset="-34"/>
                <a:cs typeface="Kanit" pitchFamily="2" charset="-34"/>
              </a:rPr>
              <a:t> แบบจำลองกระบวนการ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1192" y="1995050"/>
            <a:ext cx="10765681" cy="4641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แบบจำลองชนิดต่างๆ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จุดประสงค์ของแบบจำลอง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ชนิดของแบบจำลอง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ภาพรวมของแบบจำลองที่นำมาใช้กับงานวิเคราะห์และออกแบบ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แบบจำลองกระบวนการ (</a:t>
            </a:r>
            <a:r>
              <a:rPr lang="en-US" sz="28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Process Model)</a:t>
            </a:r>
          </a:p>
        </p:txBody>
      </p:sp>
    </p:spTree>
    <p:extLst>
      <p:ext uri="{BB962C8B-B14F-4D97-AF65-F5344CB8AC3E}">
        <p14:creationId xmlns:p14="http://schemas.microsoft.com/office/powerpoint/2010/main" val="195910147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สัญลักษณ์แผนภาพกระแสข้อมูล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DeMarco &amp; Yourdon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pic>
        <p:nvPicPr>
          <p:cNvPr id="7" name="ตัวแทนเนื้อหา 6">
            <a:extLst>
              <a:ext uri="{FF2B5EF4-FFF2-40B4-BE49-F238E27FC236}">
                <a16:creationId xmlns:a16="http://schemas.microsoft.com/office/drawing/2014/main" id="{F2A5CFE3-754C-7892-2621-1A4D04379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33316"/>
          <a:stretch>
            <a:fillRect/>
          </a:stretch>
        </p:blipFill>
        <p:spPr>
          <a:xfrm>
            <a:off x="3342140" y="2018830"/>
            <a:ext cx="5507719" cy="442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สัญลักษณ์แผนภาพกระแสข้อมูล </a:t>
            </a:r>
            <a:r>
              <a:rPr lang="en-US" dirty="0" err="1">
                <a:latin typeface="Prompt" panose="00000500000000000000" pitchFamily="2" charset="-34"/>
                <a:cs typeface="Prompt" panose="00000500000000000000" pitchFamily="2" charset="-34"/>
              </a:rPr>
              <a:t>DeMarco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&amp; Yourdon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โปรเซส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(Process) 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เป็นสัญลักษณ์ใช้แทนกิจกรรมที่เกิดขึ้นในระบบ หรือกระบวนการที่ต้องทำในระบบ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57925" y="6123284"/>
            <a:ext cx="887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000" i="1" dirty="0">
                <a:solidFill>
                  <a:srgbClr val="FF0000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สัญลักษณ์โปรเซสจะต้องมีหมายเลขกำกับเสมอ ซึ่งจะกำหนดเป็น 1, 2, 3 ตามลำดับ</a:t>
            </a: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9772DD93-A820-24CE-E3DD-C10ADDA0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729" y="2995126"/>
            <a:ext cx="7124540" cy="241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9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สัญลักษณ์แผนภาพกระแสข้อมูล </a:t>
            </a:r>
            <a:r>
              <a:rPr lang="en-US" dirty="0" err="1">
                <a:latin typeface="Prompt" panose="00000500000000000000" pitchFamily="2" charset="-34"/>
                <a:cs typeface="Prompt" panose="00000500000000000000" pitchFamily="2" charset="-34"/>
              </a:rPr>
              <a:t>DeMarco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 &amp; Yourdon</a:t>
            </a:r>
            <a:endParaRPr lang="th-TH" dirty="0">
              <a:latin typeface="Prompt" panose="00000500000000000000" pitchFamily="2" charset="-34"/>
              <a:cs typeface="Prompt" panose="00000500000000000000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ตามปกติ แผนภาพกระแสข้อมูลจะต้องมีอย่างน้อย 1 โปรเซส โดยจะมีทางผ่านข้อมูลเข้ามายังโปรเซส เรียน </a:t>
            </a:r>
            <a:r>
              <a:rPr lang="en-US" dirty="0">
                <a:latin typeface="Kanit" pitchFamily="2" charset="-34"/>
                <a:cs typeface="Kanit" pitchFamily="2" charset="-34"/>
              </a:rPr>
              <a:t>Input </a:t>
            </a:r>
            <a:r>
              <a:rPr lang="th-TH" dirty="0">
                <a:latin typeface="Kanit" pitchFamily="2" charset="-34"/>
                <a:cs typeface="Kanit" pitchFamily="2" charset="-34"/>
              </a:rPr>
              <a:t>และทางออกเรียก</a:t>
            </a:r>
            <a:r>
              <a:rPr lang="en-US" dirty="0">
                <a:latin typeface="Kanit" pitchFamily="2" charset="-34"/>
                <a:cs typeface="Kanit" pitchFamily="2" charset="-34"/>
              </a:rPr>
              <a:t> Output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01EF657-AAA6-A524-FB42-C7E50BF5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25" y="2853844"/>
            <a:ext cx="8640147" cy="27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1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สัญลักษณ์แผนภาพกระแสข้อมูล </a:t>
            </a:r>
            <a:r>
              <a:rPr lang="en-US" dirty="0" err="1">
                <a:latin typeface="Kanit" pitchFamily="2" charset="-34"/>
                <a:cs typeface="Kanit" pitchFamily="2" charset="-34"/>
              </a:rPr>
              <a:t>DeMarco</a:t>
            </a:r>
            <a:r>
              <a:rPr lang="en-US" dirty="0">
                <a:latin typeface="Kanit" pitchFamily="2" charset="-34"/>
                <a:cs typeface="Kanit" pitchFamily="2" charset="-34"/>
              </a:rPr>
              <a:t> &amp; Yourdon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Data Flow </a:t>
            </a:r>
            <a:r>
              <a:rPr lang="th-TH" dirty="0">
                <a:latin typeface="Kanit" pitchFamily="2" charset="-34"/>
                <a:cs typeface="Kanit" pitchFamily="2" charset="-34"/>
              </a:rPr>
              <a:t>คือ กระแสข้อมูล ใช้สัญลักษณ์ด้วยลูกศรที่ไปพร้อมกับข้อมูล 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E64FBE5-D070-485A-61BE-DB83C685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11" y="2776151"/>
            <a:ext cx="7094376" cy="35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1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สัญลักษณ์แผนภาพกระแสข้อมูล </a:t>
            </a:r>
            <a:r>
              <a:rPr lang="en-US" dirty="0" err="1">
                <a:latin typeface="Kanit" pitchFamily="2" charset="-34"/>
                <a:cs typeface="Kanit" pitchFamily="2" charset="-34"/>
              </a:rPr>
              <a:t>DeMarco</a:t>
            </a:r>
            <a:r>
              <a:rPr lang="en-US" dirty="0">
                <a:latin typeface="Kanit" pitchFamily="2" charset="-34"/>
                <a:cs typeface="Kanit" pitchFamily="2" charset="-34"/>
              </a:rPr>
              <a:t> &amp; Yourdon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External Entities </a:t>
            </a:r>
            <a:r>
              <a:rPr lang="th-TH" dirty="0">
                <a:latin typeface="Kanit" pitchFamily="2" charset="-34"/>
                <a:cs typeface="Kanit" pitchFamily="2" charset="-34"/>
              </a:rPr>
              <a:t>สิ่งที่อยู่ภายนอกของระบบ/แหล่งที่มาของข้อมูล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51097" y="3831194"/>
            <a:ext cx="868680" cy="53949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419517" y="3650880"/>
            <a:ext cx="811343" cy="71981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06956" y="3250770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External Entities 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38677" y="3353413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External Entities </a:t>
            </a:r>
            <a:endParaRPr lang="th-TH" sz="2000" dirty="0">
              <a:solidFill>
                <a:srgbClr val="FF0000"/>
              </a:solidFill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44B8EE3-80DF-1751-AB68-C60D4A7A8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97" y="2775159"/>
            <a:ext cx="7096359" cy="354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0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6884B814-3DAF-C5DE-6050-01EE2010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41" y="2607664"/>
            <a:ext cx="7096359" cy="3548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สัญลักษณ์แผนภาพกระแสข้อมูล </a:t>
            </a:r>
            <a:r>
              <a:rPr lang="en-US" dirty="0" err="1">
                <a:latin typeface="Kanit" pitchFamily="2" charset="-34"/>
                <a:cs typeface="Kanit" pitchFamily="2" charset="-34"/>
              </a:rPr>
              <a:t>DeMarco</a:t>
            </a:r>
            <a:r>
              <a:rPr lang="en-US" dirty="0">
                <a:latin typeface="Kanit" pitchFamily="2" charset="-34"/>
                <a:cs typeface="Kanit" pitchFamily="2" charset="-34"/>
              </a:rPr>
              <a:t> &amp; Yourdon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Data Stores</a:t>
            </a:r>
            <a:r>
              <a:rPr lang="th-TH" dirty="0">
                <a:latin typeface="Kanit" pitchFamily="2" charset="-34"/>
                <a:cs typeface="Kanit" pitchFamily="2" charset="-34"/>
              </a:rPr>
              <a:t> แหล่งเก็บข้อมูล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2883159" y="5858799"/>
            <a:ext cx="1069325" cy="6436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 flipH="1">
            <a:off x="7682693" y="5782813"/>
            <a:ext cx="1425504" cy="8885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429018" y="5646353"/>
            <a:ext cx="148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 Stores </a:t>
            </a:r>
            <a:endParaRPr lang="th-TH" sz="20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108197" y="5582758"/>
            <a:ext cx="148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 Stores </a:t>
            </a:r>
            <a:endParaRPr lang="th-TH" sz="2000" dirty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682388" y="2957060"/>
            <a:ext cx="1181674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916322" y="2757005"/>
            <a:ext cx="1482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Data Stores </a:t>
            </a:r>
            <a:endParaRPr lang="th-TH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246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ED9709-53FC-5CAA-80FC-28B1E5E4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8102C316-45CF-3C44-BED2-A644884AC913}"/>
              </a:ext>
            </a:extLst>
          </p:cNvPr>
          <p:cNvSpPr txBox="1"/>
          <p:nvPr/>
        </p:nvSpPr>
        <p:spPr>
          <a:xfrm>
            <a:off x="665789" y="79604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วิธีการสร้างแผนภาพกระแสข้อมูล</a:t>
            </a:r>
            <a:endParaRPr lang="th-TH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94FAF2-B173-5875-1F1B-89D5DCDDD828}"/>
              </a:ext>
            </a:extLst>
          </p:cNvPr>
          <p:cNvSpPr txBox="1">
            <a:spLocks/>
          </p:cNvSpPr>
          <p:nvPr/>
        </p:nvSpPr>
        <p:spPr>
          <a:xfrm>
            <a:off x="665789" y="1581781"/>
            <a:ext cx="6725611" cy="4620687"/>
          </a:xfrm>
          <a:prstGeom prst="rect">
            <a:avLst/>
          </a:prstGeom>
        </p:spPr>
        <p:txBody>
          <a:bodyPr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เป็นการสร้างด้วยหลักการทำงานจากบนลงล่าง </a:t>
            </a:r>
            <a:r>
              <a:rPr lang="en-US" dirty="0">
                <a:latin typeface="Prompt" panose="00000500000000000000" pitchFamily="2" charset="-34"/>
                <a:cs typeface="Prompt" panose="00000500000000000000" pitchFamily="2" charset="-34"/>
              </a:rPr>
              <a:t>(Top – Down Approach)</a:t>
            </a:r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 โดยใช้วิธีแบ่งย่อยแผนภาพ ดังนี้</a:t>
            </a:r>
          </a:p>
          <a:p>
            <a:pPr marL="781200" lvl="1" indent="-457200">
              <a:buFont typeface="+mj-lt"/>
              <a:buAutoNum type="arabicPeriod"/>
            </a:pPr>
            <a:r>
              <a:rPr lang="th-TH" sz="1900" dirty="0">
                <a:latin typeface="Prompt" panose="00000500000000000000" pitchFamily="2" charset="-34"/>
                <a:cs typeface="Prompt" panose="00000500000000000000" pitchFamily="2" charset="-34"/>
              </a:rPr>
              <a:t>แผนภาพรวมของระบบทั้งหมด เรียก </a:t>
            </a:r>
            <a:r>
              <a:rPr lang="en-US" sz="1900" dirty="0">
                <a:latin typeface="Prompt" panose="00000500000000000000" pitchFamily="2" charset="-34"/>
                <a:cs typeface="Prompt" panose="00000500000000000000" pitchFamily="2" charset="-34"/>
              </a:rPr>
              <a:t>Context Diagram</a:t>
            </a:r>
          </a:p>
          <a:p>
            <a:pPr marL="781200" lvl="1" indent="-457200">
              <a:buFont typeface="+mj-lt"/>
              <a:buAutoNum type="arabicPeriod"/>
            </a:pPr>
            <a:r>
              <a:rPr lang="th-TH" sz="1900" dirty="0">
                <a:latin typeface="Prompt" panose="00000500000000000000" pitchFamily="2" charset="-34"/>
                <a:cs typeface="Prompt" panose="00000500000000000000" pitchFamily="2" charset="-34"/>
              </a:rPr>
              <a:t>แผนภาพแสดงองค์ประกอบของกระบวนการทำงานหลัก เรียก </a:t>
            </a:r>
            <a:r>
              <a:rPr lang="en-US" sz="1900" dirty="0">
                <a:latin typeface="Prompt" panose="00000500000000000000" pitchFamily="2" charset="-34"/>
                <a:cs typeface="Prompt" panose="00000500000000000000" pitchFamily="2" charset="-34"/>
              </a:rPr>
              <a:t>Data Flow Diagram Level 0</a:t>
            </a:r>
          </a:p>
          <a:p>
            <a:pPr marL="781200" lvl="1" indent="-457200">
              <a:buFont typeface="+mj-lt"/>
              <a:buAutoNum type="arabicPeriod"/>
            </a:pPr>
            <a:r>
              <a:rPr lang="th-TH" sz="1900" dirty="0">
                <a:latin typeface="Prompt" panose="00000500000000000000" pitchFamily="2" charset="-34"/>
                <a:cs typeface="Prompt" panose="00000500000000000000" pitchFamily="2" charset="-34"/>
              </a:rPr>
              <a:t>เป็นภาพแสดงรายละเอียดการทำงานแต่ละกระบวนการทำงานในระดับ 0 เรียกว่า </a:t>
            </a:r>
            <a:r>
              <a:rPr lang="en-US" sz="1900" dirty="0">
                <a:latin typeface="Prompt" panose="00000500000000000000" pitchFamily="2" charset="-34"/>
                <a:cs typeface="Prompt" panose="00000500000000000000" pitchFamily="2" charset="-34"/>
              </a:rPr>
              <a:t>Data Flow Diagram Level 1</a:t>
            </a:r>
          </a:p>
          <a:p>
            <a:pPr marL="781200" lvl="1" indent="-457200">
              <a:buFont typeface="+mj-lt"/>
              <a:buAutoNum type="arabicPeriod"/>
            </a:pPr>
            <a:r>
              <a:rPr lang="th-TH" sz="1900" dirty="0">
                <a:latin typeface="Prompt" panose="00000500000000000000" pitchFamily="2" charset="-34"/>
                <a:cs typeface="Prompt" panose="00000500000000000000" pitchFamily="2" charset="-34"/>
              </a:rPr>
              <a:t>แผนภาพแสดงรายละเอียดการทำงานแต่ละกระบวนการทำงานในระดับ 1 เรียกว่า </a:t>
            </a:r>
            <a:r>
              <a:rPr lang="en-US" sz="1900" dirty="0">
                <a:latin typeface="Prompt" panose="00000500000000000000" pitchFamily="2" charset="-34"/>
                <a:cs typeface="Prompt" panose="00000500000000000000" pitchFamily="2" charset="-34"/>
              </a:rPr>
              <a:t>Data Flow Diagram Level 2</a:t>
            </a:r>
            <a:endParaRPr lang="th-TH" sz="1900" dirty="0">
              <a:latin typeface="Prompt" panose="00000500000000000000" pitchFamily="2" charset="-34"/>
              <a:cs typeface="Prompt" panose="00000500000000000000" pitchFamily="2" charset="-34"/>
            </a:endParaRPr>
          </a:p>
          <a:p>
            <a:pPr marL="781200" lvl="1" indent="-457200">
              <a:buFont typeface="+mj-lt"/>
              <a:buAutoNum type="arabicPeriod"/>
            </a:pPr>
            <a:r>
              <a:rPr lang="th-TH" sz="19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การตรวจสอบความสมดุลของแผนภาพ (</a:t>
            </a:r>
            <a:r>
              <a:rPr lang="en-US" sz="1900" dirty="0">
                <a:solidFill>
                  <a:schemeClr val="tx1"/>
                </a:solidFill>
                <a:latin typeface="Prompt" panose="00000500000000000000" pitchFamily="2" charset="-34"/>
                <a:cs typeface="Prompt" panose="00000500000000000000" pitchFamily="2" charset="-34"/>
              </a:rPr>
              <a:t>Balancing)</a:t>
            </a:r>
          </a:p>
          <a:p>
            <a:pPr marL="781200" lvl="1" indent="-457200">
              <a:buFont typeface="+mj-lt"/>
              <a:buAutoNum type="arabicPeriod"/>
            </a:pPr>
            <a:endParaRPr lang="th-TH" sz="2200" dirty="0"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1DDDDC7-EB1E-56BC-3C5A-B28094295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330" y="655532"/>
            <a:ext cx="4389500" cy="58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8933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4A018-BB0B-CC77-AE5A-98D62DAEA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E5B94F84-0EC6-63DF-F640-39E2465956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560196" y="3103350"/>
            <a:ext cx="4495800" cy="34290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BC67123-1B35-E4F4-5135-64060E3172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717335" y="3306424"/>
            <a:ext cx="4607561" cy="3514241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A432C3E0-87B9-557A-A947-4BA2CCA5F3DF}"/>
              </a:ext>
            </a:extLst>
          </p:cNvPr>
          <p:cNvSpPr/>
          <p:nvPr/>
        </p:nvSpPr>
        <p:spPr>
          <a:xfrm>
            <a:off x="81280" y="152400"/>
            <a:ext cx="1194816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A55007D-A3AB-DCCD-0C8B-1E0A87DAA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31" y="461659"/>
            <a:ext cx="4811485" cy="157769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74F0A5B-FAC4-86EC-DD48-C77EE9986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-1"/>
            <a:ext cx="4909067" cy="3306425"/>
          </a:xfrm>
          <a:prstGeom prst="rect">
            <a:avLst/>
          </a:prstGeom>
        </p:spPr>
      </p:pic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18A7E81B-A637-56BE-8179-E64DA3BDDE2A}"/>
              </a:ext>
            </a:extLst>
          </p:cNvPr>
          <p:cNvCxnSpPr>
            <a:cxnSpLocks/>
          </p:cNvCxnSpPr>
          <p:nvPr/>
        </p:nvCxnSpPr>
        <p:spPr>
          <a:xfrm flipV="1">
            <a:off x="3078480" y="119087"/>
            <a:ext cx="3248214" cy="85627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B7828059-DE61-40DD-C948-5AC44E9A22B8}"/>
              </a:ext>
            </a:extLst>
          </p:cNvPr>
          <p:cNvCxnSpPr>
            <a:cxnSpLocks/>
          </p:cNvCxnSpPr>
          <p:nvPr/>
        </p:nvCxnSpPr>
        <p:spPr>
          <a:xfrm>
            <a:off x="3046409" y="1772299"/>
            <a:ext cx="3280285" cy="143826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38083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99004-8FAC-3E66-1255-805C3CF1C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11C77BE9-B1B6-F1B2-267A-1645C3A2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6" y="3103350"/>
            <a:ext cx="4495800" cy="34290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A676FE69-C2CC-7B77-971E-D1A7C948D6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6717335" y="3306424"/>
            <a:ext cx="4607561" cy="3514241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6EB1320E-2705-3A2A-99F4-7D3C22951D2A}"/>
              </a:ext>
            </a:extLst>
          </p:cNvPr>
          <p:cNvSpPr/>
          <p:nvPr/>
        </p:nvSpPr>
        <p:spPr>
          <a:xfrm>
            <a:off x="81280" y="152400"/>
            <a:ext cx="1194816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3352830-D496-7AE8-18D9-5DEA6C0F64C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671231" y="461659"/>
            <a:ext cx="4811485" cy="157769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77551E48-3305-BE69-6C53-5B9E7A566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-1"/>
            <a:ext cx="4909067" cy="3306425"/>
          </a:xfrm>
          <a:prstGeom prst="rect">
            <a:avLst/>
          </a:prstGeom>
        </p:spPr>
      </p:pic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C7883C5D-30B4-05B0-4AE7-7661A0E21A1F}"/>
              </a:ext>
            </a:extLst>
          </p:cNvPr>
          <p:cNvCxnSpPr>
            <a:cxnSpLocks/>
          </p:cNvCxnSpPr>
          <p:nvPr/>
        </p:nvCxnSpPr>
        <p:spPr>
          <a:xfrm flipV="1">
            <a:off x="671231" y="651084"/>
            <a:ext cx="8471974" cy="255947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>
            <a:extLst>
              <a:ext uri="{FF2B5EF4-FFF2-40B4-BE49-F238E27FC236}">
                <a16:creationId xmlns:a16="http://schemas.microsoft.com/office/drawing/2014/main" id="{3FCE4C4B-64DE-1D64-9422-6A8EA596116E}"/>
              </a:ext>
            </a:extLst>
          </p:cNvPr>
          <p:cNvCxnSpPr>
            <a:cxnSpLocks/>
          </p:cNvCxnSpPr>
          <p:nvPr/>
        </p:nvCxnSpPr>
        <p:spPr>
          <a:xfrm flipV="1">
            <a:off x="4907218" y="626514"/>
            <a:ext cx="4284597" cy="258404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549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C9C87-CF79-5C7E-2F66-48686D5A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2AA760A-9D0D-EA0E-606D-62D03ECA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6" y="3103350"/>
            <a:ext cx="4495800" cy="3429000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E6330AB-3F62-2629-99E6-9B96C141A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35" y="3306424"/>
            <a:ext cx="4607561" cy="3514241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419DBC8-7790-0A4C-ABB2-68CCF7AF2318}"/>
              </a:ext>
            </a:extLst>
          </p:cNvPr>
          <p:cNvSpPr/>
          <p:nvPr/>
        </p:nvSpPr>
        <p:spPr>
          <a:xfrm>
            <a:off x="81280" y="152400"/>
            <a:ext cx="1194816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28B3D0F-7B01-9027-F973-3BD855A2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71231" y="461659"/>
            <a:ext cx="4811485" cy="1577696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EAB8435C-8528-3CE3-E421-B496DF17685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6248400" y="-1"/>
            <a:ext cx="4909067" cy="3306425"/>
          </a:xfrm>
          <a:prstGeom prst="rect">
            <a:avLst/>
          </a:prstGeom>
        </p:spPr>
      </p:pic>
      <p:cxnSp>
        <p:nvCxnSpPr>
          <p:cNvPr id="27" name="ตัวเชื่อมต่อตรง 26">
            <a:extLst>
              <a:ext uri="{FF2B5EF4-FFF2-40B4-BE49-F238E27FC236}">
                <a16:creationId xmlns:a16="http://schemas.microsoft.com/office/drawing/2014/main" id="{E4C6F74F-0658-6ACF-2D05-E0DBDB4BA84B}"/>
              </a:ext>
            </a:extLst>
          </p:cNvPr>
          <p:cNvCxnSpPr>
            <a:cxnSpLocks/>
            <a:endCxn id="12" idx="0"/>
          </p:cNvCxnSpPr>
          <p:nvPr/>
        </p:nvCxnSpPr>
        <p:spPr>
          <a:xfrm flipV="1">
            <a:off x="2091369" y="3306424"/>
            <a:ext cx="6929747" cy="37825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ตัวเชื่อมต่อตรง 28">
            <a:extLst>
              <a:ext uri="{FF2B5EF4-FFF2-40B4-BE49-F238E27FC236}">
                <a16:creationId xmlns:a16="http://schemas.microsoft.com/office/drawing/2014/main" id="{81CEC746-2538-792E-92D5-816466F95777}"/>
              </a:ext>
            </a:extLst>
          </p:cNvPr>
          <p:cNvCxnSpPr>
            <a:cxnSpLocks/>
          </p:cNvCxnSpPr>
          <p:nvPr/>
        </p:nvCxnSpPr>
        <p:spPr>
          <a:xfrm>
            <a:off x="2091369" y="4389381"/>
            <a:ext cx="4773805" cy="23874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9510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6C5DC94D-B3F2-4B21-8637-895050C82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849" y="751054"/>
            <a:ext cx="5873259" cy="58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1490" y="1838934"/>
            <a:ext cx="2056312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Flowchart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345081" y="663588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</p:spTree>
    <p:extLst>
      <p:ext uri="{BB962C8B-B14F-4D97-AF65-F5344CB8AC3E}">
        <p14:creationId xmlns:p14="http://schemas.microsoft.com/office/powerpoint/2010/main" val="15641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แผนภาพบริบท </a:t>
            </a:r>
            <a:r>
              <a:rPr lang="en-US" dirty="0">
                <a:latin typeface="Kanit" pitchFamily="2" charset="-34"/>
                <a:cs typeface="Kanit" pitchFamily="2" charset="-34"/>
              </a:rPr>
              <a:t>(Context diagram)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29" y="2180496"/>
            <a:ext cx="5812971" cy="3926390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</a:t>
            </a:r>
            <a:r>
              <a:rPr lang="th-TH" sz="2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เป็นแผนภาพระดับบนสุด ซึ่งจะแสดงถึงขอบเขตของระบบว่ามีปฏิสัมพันธ์กับสิ่งแวดล้อมของระบบอย่างไร โดยจะไม่แสดงรายละเอียดของกระบวนการทำงานภายในระบบ และไม่แสดงแหล่งจัดเก็บข้อมูลต่าง ของระบบ</a:t>
            </a:r>
          </a:p>
          <a:p>
            <a:pPr marL="0" indent="0">
              <a:buNone/>
            </a:pPr>
            <a:r>
              <a:rPr lang="th-TH" sz="2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หลักการสร้างแผนภาพบริบท</a:t>
            </a:r>
          </a:p>
          <a:p>
            <a:pPr marL="342900" indent="0">
              <a:buNone/>
            </a:pPr>
            <a:r>
              <a:rPr lang="th-TH" sz="2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1.  ระบบหนึ่ง ๆ จะมีการสร้างแผนภาพบริบทเพียง 1 ภายเท่านั้น</a:t>
            </a:r>
          </a:p>
          <a:p>
            <a:pPr marL="342900" indent="0">
              <a:buNone/>
            </a:pPr>
            <a:r>
              <a:rPr lang="th-TH" sz="2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2.  แผนภาพบริบทจะมีกระบวนการทำงานเพียง 1 กระบวนการเท่านั้น โดยใช้ชื่อของระบบที่จะพัฒนาเป็นชื่อกระบวนการทำงาน และใช้หมายเลข 0 เพื่อกำกับระดับของกระบวนการ</a:t>
            </a:r>
          </a:p>
          <a:p>
            <a:pPr marL="342900" indent="0">
              <a:buNone/>
            </a:pPr>
            <a:r>
              <a:rPr lang="th-TH" sz="20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3.  กำหนดชื่อเอนทิตีภายนอกที่เกี่ยวข้องกับระบบ จากนั้นสร้างความสัมพันธ์ในรูปแบบของกระแสข้อมูลที่รับ-ส่งระหว่างเอนทิตีภายนอกกับระบบทั้งหมด</a:t>
            </a:r>
          </a:p>
          <a:p>
            <a:pPr marL="342900" indent="0">
              <a:buNone/>
            </a:pPr>
            <a:r>
              <a:rPr lang="th-TH" sz="28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893" t="31429" r="34732" b="33651"/>
          <a:stretch/>
        </p:blipFill>
        <p:spPr>
          <a:xfrm>
            <a:off x="6172200" y="2180496"/>
            <a:ext cx="5785328" cy="3305904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5147755-3F69-9873-0416-94CD3301D604}"/>
              </a:ext>
            </a:extLst>
          </p:cNvPr>
          <p:cNvSpPr/>
          <p:nvPr/>
        </p:nvSpPr>
        <p:spPr>
          <a:xfrm>
            <a:off x="6172200" y="2346960"/>
            <a:ext cx="360680" cy="873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765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แผนภาพระดับที่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077894" cy="3678303"/>
          </a:xfrm>
        </p:spPr>
        <p:txBody>
          <a:bodyPr anchor="t">
            <a:normAutofit/>
          </a:bodyPr>
          <a:lstStyle/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เป็นแผนภาพที่ถัดมาจากแผนภาพบริบท โดยแสดงถึงรายละเอียดของกระบวนการทำงานหลักของระบบว่ามีการประสานงานรับ/ส่งข้อมูลและสารสนเทศกับเอนทิตีภายนอกใดบ้าง นอกจากนั้นยังแสดงถึงการเชื่อมโยงการทำงานระหว่างกระบวนการทำงานต่าง ๆ รวมทั้งการจัดเก็บและค้นหาข้อมูลจากแหล่งเก็บด้วย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233" t="41905" r="30535" b="6190"/>
          <a:stretch/>
        </p:blipFill>
        <p:spPr>
          <a:xfrm>
            <a:off x="5421085" y="2013856"/>
            <a:ext cx="5682344" cy="4455939"/>
          </a:xfrm>
          <a:prstGeom prst="rect">
            <a:avLst/>
          </a:prstGeom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EEAF181-D0FA-8C7E-24A9-C268C03E651F}"/>
              </a:ext>
            </a:extLst>
          </p:cNvPr>
          <p:cNvSpPr/>
          <p:nvPr/>
        </p:nvSpPr>
        <p:spPr>
          <a:xfrm>
            <a:off x="5318760" y="2013856"/>
            <a:ext cx="777240" cy="873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23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หลักการสร้างแผนภาพระดับที่ 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ระบบหนึ่ง ๆ จะมีการสร้างแผนภาพระดบ 0 เพียง 1 แผนภาพ เท่านั้น </a:t>
            </a:r>
          </a:p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สร้างกระบวนการทำงานหลักของระบบ ตามหลักการกำหนดกระบวนการทำงาน  </a:t>
            </a:r>
            <a:r>
              <a:rPr lang="th-TH" sz="2400" b="1" i="1" dirty="0">
                <a:solidFill>
                  <a:srgbClr val="FF0000"/>
                </a:solidFill>
                <a:latin typeface="TH Sarabun Chula" panose="00000500000000000000" pitchFamily="2" charset="-34"/>
                <a:cs typeface="TH Sarabun Chula" panose="00000500000000000000" pitchFamily="2" charset="-34"/>
              </a:rPr>
              <a:t>กระบวนการทำงานแต่ละระดับควรมีประมาณ 5 – 7 กระบวนการ </a:t>
            </a:r>
          </a:p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นำเอนทิตีภายนอกและกระแสข้อมูลที่ได้กำหนดไว้ในแผนภาพบริบทมาสร้างความสัมพันธ์กับกระบวนการทำงานที่ได้กำหนดไว้</a:t>
            </a:r>
          </a:p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สร้างกระแสข้อมูลที่เชื่อมโยงระหว่างกระบวนการทำงานต่าง ๆ </a:t>
            </a:r>
            <a:r>
              <a:rPr lang="th-TH" sz="2400" b="1" dirty="0">
                <a:solidFill>
                  <a:srgbClr val="FF0000"/>
                </a:solidFill>
                <a:latin typeface="TH Sarabun Chula" panose="00000500000000000000" pitchFamily="2" charset="-34"/>
                <a:cs typeface="TH Sarabun Chula" panose="00000500000000000000" pitchFamily="2" charset="-34"/>
              </a:rPr>
              <a:t>(ถ้ามี)</a:t>
            </a:r>
          </a:p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สร้างแหล่งจัดเก็บข้อมูล ตามหลักการกำหนดแหล่งจัดเก็บข้อมูล โดย</a:t>
            </a:r>
            <a:r>
              <a:rPr lang="th-TH" sz="2400" b="1" i="1" dirty="0">
                <a:solidFill>
                  <a:srgbClr val="FF0000"/>
                </a:solidFill>
                <a:latin typeface="TH Sarabun Chula" panose="00000500000000000000" pitchFamily="2" charset="-34"/>
                <a:cs typeface="TH Sarabun Chula" panose="00000500000000000000" pitchFamily="2" charset="-34"/>
              </a:rPr>
              <a:t>พิจารณาว่าแต่ละกระบวนการทำงานจะต้องจัดเก็บและค้นหาข้อมูลจากแหล่งใด</a:t>
            </a: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13344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แผนภาพระดับล่าง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19719"/>
            <a:ext cx="11029615" cy="4685881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</a:t>
            </a: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แผนภาพระดับ 1 จะอธิบายแผนภาพระดับ 0 และแผนภาพระดับ 2 จะอธิบายแผนภาพระดับ 1 โดยจะแสดงรายละเอียดของวิธีการทำงานให้ชัดเจน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หลักการสร้างแผนภาพ ระดับที่ 1 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1.  การสร้างแผนภาพระดับที่ 1 ต้องสามารถกำหนดกระบวนการได้ไม่น้อยกว่า 3 กระบวนการ ถ้าน้อยกว่าถือว่าไม่ซับซ้อน ไม่จำเป็นต้องแสดงรายละเอียด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2. หมายเลขกำกับกระบวนการทำงานย่อย จะต้องเป็นเลขจำนวนจริงที่มีทศนิยม 1 ตำแหน่ง  ประกอบด้วยเลขจำนวนเต็มตามหมายเลขกระบวนการทำงานหลักแล้วเพิ่มเลขทศนิยม 1 ตำแหน่งเพื่อแสดงลำดับของกระบวนการทำงานย่อย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3. กระแสข้อมูลที่มีต้นทางหรือปลายทางเป็นเอนทิตีภายนอกหรือกระบวนการทำงานหลัก จะแสดงทิศทางการไหลของข้อมูลเช่นเดียวกันกับในแผนภาพระดับที่ 0 เพียงแต่ไม่ปรากฎสัญลักษณ์ ของเอนทิตีภายนอกหรือกระบวนการทำงานหลักนั้น ๆ ให้เน้นไปยังส่วนของกระบวนการทำงานย่อยที่เป็นกิจกรรมภายใต้กระบวนการหลัก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4. นำแหล่งจัดเก็บข้อมูลพร้อมทั้งกระแสข้อมูลที่ได้กำหนดไว้ในแผนภาพระดับที่ 0 มาสร้างความสัมพันธ์กับกระบวนการทำงานย่อยที่ได้กำหนดไว้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5. สร้างกระแสข้อมูลที่เชื่อมโยงระหว่างกระบวนการทำงานย่อยต่าง ๆ </a:t>
            </a:r>
          </a:p>
        </p:txBody>
      </p:sp>
    </p:spTree>
    <p:extLst>
      <p:ext uri="{BB962C8B-B14F-4D97-AF65-F5344CB8AC3E}">
        <p14:creationId xmlns:p14="http://schemas.microsoft.com/office/powerpoint/2010/main" val="322274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ความสัมพันธ์ของแผนภาพกระแสข้อมูลแต่ละระดับ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anchor="t"/>
          <a:lstStyle/>
          <a:p>
            <a:r>
              <a:rPr lang="en-US" dirty="0">
                <a:latin typeface="Kanit" pitchFamily="2" charset="-34"/>
                <a:cs typeface="Kanit" pitchFamily="2" charset="-34"/>
              </a:rPr>
              <a:t>Context Diagram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3027EAF-E4AB-7385-F093-3F29FE35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392" y="1936929"/>
            <a:ext cx="7896308" cy="44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2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018A6-87E0-02E8-05E8-8B631948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7CAEDC2-D49B-8FB4-BEE9-D1395FAFF6D6}"/>
              </a:ext>
            </a:extLst>
          </p:cNvPr>
          <p:cNvSpPr txBox="1">
            <a:spLocks/>
          </p:cNvSpPr>
          <p:nvPr/>
        </p:nvSpPr>
        <p:spPr>
          <a:xfrm>
            <a:off x="731917" y="1215854"/>
            <a:ext cx="11029615" cy="3678303"/>
          </a:xfrm>
          <a:prstGeom prst="rect">
            <a:avLst/>
          </a:prstGeom>
        </p:spPr>
        <p:txBody>
          <a:bodyPr anchor="t"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Kanit" pitchFamily="2" charset="-34"/>
                <a:cs typeface="Kanit" pitchFamily="2" charset="-34"/>
              </a:rPr>
              <a:t>DFD Level 0</a:t>
            </a:r>
          </a:p>
          <a:p>
            <a:pPr marL="0" indent="0">
              <a:buNone/>
            </a:pPr>
            <a:r>
              <a:rPr lang="en-US" dirty="0">
                <a:latin typeface="Kanit" pitchFamily="2" charset="-34"/>
                <a:cs typeface="Kanit" pitchFamily="2" charset="-34"/>
              </a:rPr>
              <a:t>	</a:t>
            </a:r>
            <a:r>
              <a:rPr lang="th-TH" dirty="0">
                <a:latin typeface="Kanit" pitchFamily="2" charset="-34"/>
                <a:cs typeface="Kanit" pitchFamily="2" charset="-34"/>
              </a:rPr>
              <a:t>แผนภาพระดับ 0 ประกอบไปด้วย 4 กระบวนการหลัก</a:t>
            </a:r>
          </a:p>
          <a:p>
            <a:pPr lvl="1"/>
            <a:r>
              <a:rPr lang="th-TH" dirty="0">
                <a:latin typeface="Kanit" pitchFamily="2" charset="-34"/>
                <a:cs typeface="Kanit" pitchFamily="2" charset="-34"/>
              </a:rPr>
              <a:t>1 คำนวณสินค้า</a:t>
            </a:r>
          </a:p>
          <a:p>
            <a:pPr lvl="1"/>
            <a:r>
              <a:rPr lang="th-TH" dirty="0">
                <a:latin typeface="Kanit" pitchFamily="2" charset="-34"/>
                <a:cs typeface="Kanit" pitchFamily="2" charset="-34"/>
              </a:rPr>
              <a:t>2 รับเงินค่าสินค้า</a:t>
            </a:r>
          </a:p>
          <a:p>
            <a:pPr lvl="1"/>
            <a:r>
              <a:rPr lang="th-TH" dirty="0">
                <a:latin typeface="Kanit" pitchFamily="2" charset="-34"/>
                <a:cs typeface="Kanit" pitchFamily="2" charset="-34"/>
              </a:rPr>
              <a:t>3 สั่งซื้อสินค้า</a:t>
            </a:r>
          </a:p>
          <a:p>
            <a:pPr lvl="1"/>
            <a:r>
              <a:rPr lang="th-TH" dirty="0">
                <a:latin typeface="Kanit" pitchFamily="2" charset="-34"/>
                <a:cs typeface="Kanit" pitchFamily="2" charset="-34"/>
              </a:rPr>
              <a:t>4 จัดทำรายงานสินค้า</a:t>
            </a:r>
            <a:endParaRPr lang="en-US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B2A52E5-1894-35F6-BC0D-7961D2F3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7870"/>
            <a:ext cx="5839383" cy="60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213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20BB3-596D-1CEE-DE53-FA861D84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0CB8A61-562E-AC4D-BB8C-ADF7C35C7304}"/>
              </a:ext>
            </a:extLst>
          </p:cNvPr>
          <p:cNvSpPr txBox="1">
            <a:spLocks/>
          </p:cNvSpPr>
          <p:nvPr/>
        </p:nvSpPr>
        <p:spPr>
          <a:xfrm>
            <a:off x="731917" y="1215854"/>
            <a:ext cx="11029615" cy="3678303"/>
          </a:xfrm>
          <a:prstGeom prst="rect">
            <a:avLst/>
          </a:prstGeom>
        </p:spPr>
        <p:txBody>
          <a:bodyPr anchor="t"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Kanit" pitchFamily="2" charset="-34"/>
                <a:cs typeface="Kanit" pitchFamily="2" charset="-34"/>
              </a:rPr>
              <a:t>DFD Level 1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16B5C799-D07E-AAB9-2EBA-E42F3BC6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62" y="2421540"/>
            <a:ext cx="5474651" cy="2212082"/>
          </a:xfrm>
          <a:prstGeom prst="rect">
            <a:avLst/>
          </a:prstGeom>
        </p:spPr>
      </p:pic>
      <p:sp>
        <p:nvSpPr>
          <p:cNvPr id="3" name="Right Arrow 5">
            <a:extLst>
              <a:ext uri="{FF2B5EF4-FFF2-40B4-BE49-F238E27FC236}">
                <a16:creationId xmlns:a16="http://schemas.microsoft.com/office/drawing/2014/main" id="{EC04F849-83F9-911D-3C39-C93CD4826D0C}"/>
              </a:ext>
            </a:extLst>
          </p:cNvPr>
          <p:cNvSpPr/>
          <p:nvPr/>
        </p:nvSpPr>
        <p:spPr>
          <a:xfrm>
            <a:off x="6111090" y="3267263"/>
            <a:ext cx="489092" cy="32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0E018101-8EF8-0AE9-D7BC-B81FA0E55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660" y="899455"/>
            <a:ext cx="5034156" cy="52562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934942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กระบวนการทำงาน </a:t>
            </a:r>
            <a:r>
              <a:rPr lang="en-US" dirty="0">
                <a:latin typeface="Kanit" pitchFamily="2" charset="-34"/>
                <a:cs typeface="Kanit" pitchFamily="2" charset="-34"/>
              </a:rPr>
              <a:t>(Process)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72" y="2134197"/>
            <a:ext cx="8759577" cy="3678303"/>
          </a:xfrm>
        </p:spPr>
        <p:txBody>
          <a:bodyPr anchor="t">
            <a:normAutofit lnSpcReduction="10000"/>
          </a:bodyPr>
          <a:lstStyle/>
          <a:p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เป็นสัญลักษณ์ที่แสดงถึง กระบวนการทำงานทางธุรกิจว่า การทำงานในขั้นตอนนั้น ๆ จำเป็นจะต้องใช้ข้อมูลนำเข้า </a:t>
            </a:r>
            <a:r>
              <a:rPr lang="en-US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(Input)</a:t>
            </a: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และประมวลผลเพื่อให้ได้ข้อมูล/สารสนเทศที่เป็นผลลัพธ์ </a:t>
            </a:r>
            <a:r>
              <a:rPr lang="en-US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(Output) </a:t>
            </a: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ใดบ้าง โดยข้อมูลนำเข้าอาจมาจากกระบวนการทำงานอื่น เอนทิตีภายนอก หรือแหล่งจัดเก็บข้อมูล</a:t>
            </a:r>
          </a:p>
          <a:p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หลักการกำหนดกระบวนการทำงาน</a:t>
            </a:r>
          </a:p>
          <a:p>
            <a:pPr marL="666900" lvl="1" indent="-342900">
              <a:buFont typeface="+mj-lt"/>
              <a:buAutoNum type="arabicPeriod"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แต่ละกระบวนการทำงานจะต้องมีหลายเลขกำกับ เพื่อแสดงลำดับของกระบวนการทำงาน หมายเลขต้องไม่ซ้ำกัน และแสดงความสัมพันธ์ระหว่างแผนภาพระดับบนและระดับล่างเสมอ การเรียงลำดับมี 2 แบบคือ </a:t>
            </a:r>
          </a:p>
          <a:p>
            <a:pPr marL="594000" lvl="2" indent="0">
              <a:buNone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1.1 การเรียงลำดับ ของกระบวนการทำงานตามลำดับเหตุการณ์ที่เกิดขึ้น </a:t>
            </a:r>
          </a:p>
          <a:p>
            <a:pPr marL="594000" lvl="2" indent="0">
              <a:buNone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1.2 การกำหนดลำดับของกระบวนการทำงานตามความถี่ของเหตุการณ์ที่จะเกิดขึ้น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F7A9C36-3517-6647-54C6-851F3B692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302" y="2071524"/>
            <a:ext cx="2002506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1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5452945" y="793557"/>
            <a:ext cx="5961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4000" lvl="2"/>
            <a:r>
              <a:rPr lang="th-TH" sz="24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1.1 การเรียงลำดับ ของกระบวนการทำงานตามลำดับเหตุการณ์ที่เกิดขึ้น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252546"/>
            <a:ext cx="54825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ระบบกำหนดกระบวนการทำงาน การจัดการข้อมูลหลัก 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และสมัครสมาชิก เป็น 2 กระบวนการแรก จากนั้นเป็น</a:t>
            </a:r>
          </a:p>
          <a:p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กระบวนการทำงาน รับคำสั่งซื้อและตรวจสอบเครดิต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EBB8E55-2E55-CA2A-6A73-27453D803923}"/>
              </a:ext>
            </a:extLst>
          </p:cNvPr>
          <p:cNvSpPr/>
          <p:nvPr/>
        </p:nvSpPr>
        <p:spPr>
          <a:xfrm>
            <a:off x="0" y="0"/>
            <a:ext cx="60525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A8537EF-9381-67A5-0E7F-1DF1F86F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98" y="636116"/>
            <a:ext cx="5503846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0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2208999"/>
            <a:ext cx="5192486" cy="3678303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28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โดยกระบวนการที่มีความถี่สูงจะอยู่ในลำดับต้น ๆ ของกระบวนการทำงาน ส่วนที่มีความถี่น้อยจะอยู่ท้าย ๆ ดังนี้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th-TH" sz="26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กระบวนการรับคำสั่งซื้อ และตรวจสอบบัตรเครดิต มีความถี่มากกว่าจะอยู่ลำดับต้น ๆ ส่วน สมัครสมาชิกและจัดการข้อมูลหลักมีความถี่น้อยกว่า ก็จะถูกจัดให้อยู่ท้าย ๆ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19800" y="788426"/>
            <a:ext cx="5591008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1.2 การกำหนดลำดับของกระบวนการทำงานตาม</a:t>
            </a:r>
          </a:p>
          <a:p>
            <a:r>
              <a:rPr lang="th-TH" sz="20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ความถี่ของเหตุการณ์ที่จะเกิดขึ้น </a:t>
            </a:r>
            <a:endParaRPr lang="th-TH" sz="2800" dirty="0">
              <a:solidFill>
                <a:schemeClr val="bg1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17299FB3-7D46-D0A8-2264-E8B519306EAC}"/>
              </a:ext>
            </a:extLst>
          </p:cNvPr>
          <p:cNvSpPr/>
          <p:nvPr/>
        </p:nvSpPr>
        <p:spPr>
          <a:xfrm>
            <a:off x="0" y="0"/>
            <a:ext cx="6052519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7A02199-D6FF-A449-0FB2-CC1BFEE00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4" y="568960"/>
            <a:ext cx="565177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9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à¸à¸¥à¸à¸²à¸£à¸à¹à¸à¸«à¸²à¸£à¸¹à¸à¸ à¸²à¸à¸ªà¸³à¸«à¸£à¸±à¸ use case diagram">
            <a:extLst>
              <a:ext uri="{FF2B5EF4-FFF2-40B4-BE49-F238E27FC236}">
                <a16:creationId xmlns:a16="http://schemas.microsoft.com/office/drawing/2014/main" id="{A745641D-3A30-4CB5-A72F-E08887859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21" y="663588"/>
            <a:ext cx="6957281" cy="614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011846" y="977285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649" y="5695499"/>
            <a:ext cx="3640488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Diagram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081" y="663588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</p:spTree>
    <p:extLst>
      <p:ext uri="{BB962C8B-B14F-4D97-AF65-F5344CB8AC3E}">
        <p14:creationId xmlns:p14="http://schemas.microsoft.com/office/powerpoint/2010/main" val="1727601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หลักการกำหนดกระบวนการทำงาน (ต่อ)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th-TH" sz="2400" b="1" dirty="0">
                <a:solidFill>
                  <a:schemeClr val="tx1"/>
                </a:solidFill>
              </a:rPr>
              <a:t>การเรียงลำดับทั้งแบบ</a:t>
            </a:r>
          </a:p>
          <a:p>
            <a:r>
              <a:rPr lang="th-TH" sz="2400" b="1" dirty="0">
                <a:solidFill>
                  <a:schemeClr val="tx1"/>
                </a:solidFill>
              </a:rPr>
              <a:t>การเรียงลำดับ ของกระบวนการทำงานตามลำดับเหตุการณ์ที่เกิดขึ้น และ</a:t>
            </a:r>
          </a:p>
          <a:p>
            <a:r>
              <a:rPr lang="th-TH" sz="2400" b="1" dirty="0"/>
              <a:t>การกำหนดลำดับของกระบวนการทำงานตามความถี่ของเหตุการณ์ที่จะเกิดขึ้น</a:t>
            </a:r>
          </a:p>
          <a:p>
            <a:pPr marL="0" indent="0">
              <a:buNone/>
            </a:pPr>
            <a:r>
              <a:rPr lang="th-TH" sz="2400" b="1" dirty="0"/>
              <a:t>	สามารถวิเคราะห์ระบบได้เหมือนกัน ขอบเขตการทำงานของระบบเท่ากัน แต่นักวิเคราะห์ต้องศึกษาเพิ่มขึ้นเพื่อเรียงลำดับให้ตรงกับความต้องการใช้งานมากที่สุด เพราะเกี่ยวข้องกับการออกแบบหน้าจอในส่วนของเมนูการใช้งาน ดังนี้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82057" y="4756547"/>
          <a:ext cx="312057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การจัดข้อมูลหลัก</a:t>
                      </a:r>
                      <a:r>
                        <a:rPr lang="th-TH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&gt;&gt;</a:t>
                      </a:r>
                      <a:endParaRPr lang="th-TH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สมัครสมาชิก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รับคำสั่งซื้อ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ตรวจสอบเครดิต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86854" y="4751359"/>
          <a:ext cx="3120571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รับคำสั่งซื้อ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ตรวจสอบเครดิต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สมัครสมาชิก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dirty="0">
                          <a:solidFill>
                            <a:schemeClr val="tx1"/>
                          </a:solidFill>
                        </a:rPr>
                        <a:t>การจัดข้อมูลหลัก</a:t>
                      </a:r>
                      <a:r>
                        <a:rPr lang="th-TH" sz="2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</a:rPr>
                        <a:t>&gt;&gt;</a:t>
                      </a:r>
                      <a:endParaRPr lang="th-TH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0118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หลักการกำหนดกระบวนการทำงาน (ต่อ)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342900" indent="-342900" algn="thaiDist">
              <a:buAutoNum type="arabicPeriod" startAt="2"/>
            </a:pPr>
            <a:r>
              <a:rPr lang="th-TH" sz="2800" b="1" i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กระบวนการทำงานจะต้องขึ้นต้นด้วยคำกริยา เท่านั้น </a:t>
            </a: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จากนั้นจึงเป็นคำนาม และ/หรือคำคุณศัพท์ เช่น คำนวณภาษี ตรวจสอบยอดหนี้คงค้าง จัดพิมพ์ใบแจ้งหนี้ และ ปรับปรุงปริมาณสินค้าคงเหลือ เป็นต้น </a:t>
            </a:r>
          </a:p>
          <a:p>
            <a:pPr marL="342900" indent="-342900" algn="thaiDist">
              <a:buAutoNum type="arabicPeriod" startAt="2"/>
            </a:pPr>
            <a:r>
              <a:rPr lang="th-TH" sz="2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กระบวนการทำงานจะต้องใช้คำที่สามารถสื่อให้เห็นถึงกิจกรรมที่ทำในขั้นตอนนี้อย่างชัดเจน นักวิเคราะห์ระบบไม่ควรใช้คำที่กว้างจนไม่สามารถสื่อสารได้ว่าทำอะไรบ้างในขั้นตอนนี้ และในขณะเดียวกันก็ไม่ควรใช้คำที่แคบจนกระทั้งไม่ครอบคลุมสิ่งที่เกิดขึ้นในขั้นตอนดังกล่าว </a:t>
            </a:r>
          </a:p>
          <a:p>
            <a:pPr marL="342900" indent="-342900">
              <a:buAutoNum type="arabicPeriod" startAt="2"/>
            </a:pP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979965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หลักการกำหนดกระบวนการทำงาน (ต่อ)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84067"/>
            <a:ext cx="11029615" cy="3678303"/>
          </a:xfrm>
        </p:spPr>
        <p:txBody>
          <a:bodyPr anchor="t">
            <a:normAutofit/>
          </a:bodyPr>
          <a:lstStyle/>
          <a:p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ตัวอย่างการกำหนดคำในกระบวนการทำงานทางธุรกิจ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36103"/>
              </p:ext>
            </p:extLst>
          </p:nvPr>
        </p:nvGraphicFramePr>
        <p:xfrm>
          <a:off x="581192" y="2487900"/>
          <a:ext cx="10856065" cy="393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5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กระบวนการทำงาน</a:t>
                      </a:r>
                    </a:p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ที่เหมาะสม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กระบวนการทำงาน</a:t>
                      </a:r>
                    </a:p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ที่ไม่เหมาะสม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คำอธิบาย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รูปด้านขวาใช้คำนามในการกำหนดกระบวนการทำงาน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 ซึ่งผิดหลักการกำหนดกระบวนการทำงานในข้อที่ 2 ที่ว่า กระบวนการทำงานจะต้องเป็นคำกริยาเท่านั้น ดังรูปซ้าย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  <a:p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240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รูปด้านขวาใช้คำกริยาอย่างเดียวซึ่งไม่ได้ใจความ เพราะไม่ระบุว่าประมวลผลอะไร</a:t>
                      </a:r>
                      <a:r>
                        <a:rPr lang="th-TH" sz="2400" baseline="0" dirty="0">
                          <a:solidFill>
                            <a:schemeClr val="tx1"/>
                          </a:solidFill>
                          <a:latin typeface="TH Sarabun Chula" panose="00000500000000000000" pitchFamily="2" charset="-34"/>
                          <a:cs typeface="TH Sarabun Chula" panose="00000500000000000000" pitchFamily="2" charset="-34"/>
                        </a:rPr>
                        <a:t> แตกต่างจากรูปด้านซ้าย ซึ่งสามารถสื่อสารให้เข้าใจได้ว่าเป็นการประมวลผลเกรดเฉลี่ย</a:t>
                      </a:r>
                      <a:endParaRPr lang="th-TH" sz="2400" dirty="0">
                        <a:solidFill>
                          <a:schemeClr val="tx1"/>
                        </a:solidFill>
                        <a:latin typeface="TH Sarabun Chula" panose="00000500000000000000" pitchFamily="2" charset="-34"/>
                        <a:cs typeface="TH Sarabun Chula" panose="00000500000000000000" pitchFamily="2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233713" y="3461962"/>
            <a:ext cx="2061030" cy="13132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คำนวณเงิน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ค่าสินค้า</a:t>
            </a:r>
          </a:p>
        </p:txBody>
      </p:sp>
      <p:sp>
        <p:nvSpPr>
          <p:cNvPr id="6" name="Oval 5"/>
          <p:cNvSpPr/>
          <p:nvPr/>
        </p:nvSpPr>
        <p:spPr>
          <a:xfrm>
            <a:off x="4020455" y="3461962"/>
            <a:ext cx="2002974" cy="13132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การคำนวณเงิน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ค่าสินค้า</a:t>
            </a:r>
          </a:p>
        </p:txBody>
      </p:sp>
      <p:sp>
        <p:nvSpPr>
          <p:cNvPr id="7" name="Oval 6"/>
          <p:cNvSpPr/>
          <p:nvPr/>
        </p:nvSpPr>
        <p:spPr>
          <a:xfrm>
            <a:off x="1233713" y="4963807"/>
            <a:ext cx="2061030" cy="13132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ประมวลผล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เกรดเฉลี่ย</a:t>
            </a:r>
          </a:p>
        </p:txBody>
      </p:sp>
      <p:sp>
        <p:nvSpPr>
          <p:cNvPr id="8" name="Oval 7"/>
          <p:cNvSpPr/>
          <p:nvPr/>
        </p:nvSpPr>
        <p:spPr>
          <a:xfrm>
            <a:off x="3947264" y="4928512"/>
            <a:ext cx="2061030" cy="131323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000" b="1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th-TH" sz="2000" b="1" dirty="0">
                <a:solidFill>
                  <a:schemeClr val="tx1"/>
                </a:solidFill>
              </a:rPr>
              <a:t>ประมวลผล</a:t>
            </a:r>
          </a:p>
        </p:txBody>
      </p:sp>
    </p:spTree>
    <p:extLst>
      <p:ext uri="{BB962C8B-B14F-4D97-AF65-F5344CB8AC3E}">
        <p14:creationId xmlns:p14="http://schemas.microsoft.com/office/powerpoint/2010/main" val="4245276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เอนทิตีภายนอก </a:t>
            </a:r>
            <a:r>
              <a:rPr lang="en-US" dirty="0">
                <a:latin typeface="Kanit" pitchFamily="2" charset="-34"/>
                <a:cs typeface="Kanit" pitchFamily="2" charset="-34"/>
              </a:rPr>
              <a:t>(External entity)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7516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เอนทิตีภายนอก หมายถึง แหล่งข้อมูลซึ่งอาจเป็นบุคคล ระบบสารสนเทศ หรือเครื่องมือ/อุปกรณ์ใด ๆ ที่สัมพันธ์กับกระบวนการทำงานั้น ๆ โดยแบ่งเป็น 2 ประเภท คือ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1. แหล่งข้อมูลนำเข้า </a:t>
            </a:r>
            <a:r>
              <a:rPr lang="en-US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(Data Source) </a:t>
            </a: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ที่จำเป็นต้องใช้ประกอบกระบวนการทำงาน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2. แหล่งรับข้อมูล/สารสนเทศ </a:t>
            </a:r>
            <a:r>
              <a:rPr lang="en-US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(Data/Information Destination)</a:t>
            </a: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 ซึ่งเป็นผลลัพธ์ที่ได้จากกระบวนการทำงานนั้น ๆ </a:t>
            </a:r>
          </a:p>
          <a:p>
            <a:pPr marL="0" indent="0">
              <a:buNone/>
            </a:pPr>
            <a:endParaRPr lang="th-TH" sz="24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2024742" y="4399607"/>
            <a:ext cx="5029201" cy="1147496"/>
            <a:chOff x="2024742" y="4399607"/>
            <a:chExt cx="5029201" cy="1147496"/>
          </a:xfrm>
        </p:grpSpPr>
        <p:sp>
          <p:nvSpPr>
            <p:cNvPr id="5" name="Rectangle 4"/>
            <p:cNvSpPr/>
            <p:nvPr/>
          </p:nvSpPr>
          <p:spPr>
            <a:xfrm>
              <a:off x="2024742" y="4524829"/>
              <a:ext cx="1208314" cy="9252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b="1" dirty="0">
                  <a:solidFill>
                    <a:schemeClr val="tx1"/>
                  </a:solidFill>
                </a:rPr>
                <a:t>ลูกค้า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518435" y="4427841"/>
              <a:ext cx="1535508" cy="1119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สมัครสมาชิก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33056" y="4769757"/>
              <a:ext cx="2285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233055" y="5213274"/>
              <a:ext cx="228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840983" y="4834188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บัตรสมาชิก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92775" y="4399607"/>
              <a:ext cx="1079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ข้อมูลลูกค้า</a:t>
              </a:r>
            </a:p>
          </p:txBody>
        </p:sp>
      </p:grpSp>
      <p:cxnSp>
        <p:nvCxnSpPr>
          <p:cNvPr id="7" name="Straight Arrow Connector 6"/>
          <p:cNvCxnSpPr/>
          <p:nvPr/>
        </p:nvCxnSpPr>
        <p:spPr>
          <a:xfrm flipV="1">
            <a:off x="1400537" y="5450115"/>
            <a:ext cx="624205" cy="5108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6333" y="6022461"/>
            <a:ext cx="2776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000" b="1" dirty="0"/>
              <a:t>แหล่งข้อมูลนำเข้า /แหล่งรับข้อมูล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840557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เอนทิตีภายนอก </a:t>
            </a:r>
            <a:r>
              <a:rPr lang="en-US" dirty="0">
                <a:latin typeface="Kanit" pitchFamily="2" charset="-34"/>
                <a:cs typeface="Kanit" pitchFamily="2" charset="-34"/>
              </a:rPr>
              <a:t>(External entity) </a:t>
            </a:r>
            <a:r>
              <a:rPr lang="th-TH" dirty="0">
                <a:latin typeface="Kanit" pitchFamily="2" charset="-34"/>
                <a:cs typeface="Kanit" pitchFamily="2" charset="-34"/>
              </a:rPr>
              <a:t>(ต่อ)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26238"/>
            <a:ext cx="11029615" cy="407516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	</a:t>
            </a: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หลักการกำหนดเอนทิตีภายนอก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1.  ข้อมูลที่จะนำเข้าสู่กระบวนการทำงานมีจุดกำเนิดมาจากแหล่งใด 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2.  ข้อมูล/สารสนเทศที่เป็นผลลัพธ์จากกระบวนการทำงาน จะต้องส่งไปยังแหล่งข้อมูลที่เป็นจุดมุ่งหมายที่แท้จริงของระบบ โดยอาจนำข้อมูล/สารสนเทศนั้น ๆ ไปจัดเก็บไว้หรือนำไปใช้ประโยชน์ต่อไป 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นักวิเคราะห์ระบบ ถ้ากำหนดเอนทิตีภายนอกผิด จะมีผลกระทบต่อ ข้อมูลนำเข้า สารสนเทศและรวมถึงผู้ใช้ผิดพลาดไปด้วย ทำให้ไม่สามารถใช้งานระบบได้จริง </a:t>
            </a:r>
          </a:p>
          <a:p>
            <a:pPr marL="0" indent="0">
              <a:buNone/>
            </a:pPr>
            <a:r>
              <a:rPr lang="th-TH" sz="2400" b="1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จำนวนเอนทิตีภายนอกจะบอกถึงขอบเขตการทำงานและความซับซ้อนของระบบ จำนวนเอนทิตีมากระบบก็จะยิ่งซับซ้อนและมีของเขตการทำงานมากขึ้นตามไปด้วย</a:t>
            </a:r>
          </a:p>
          <a:p>
            <a:pPr marL="0" indent="0">
              <a:buNone/>
            </a:pPr>
            <a:r>
              <a:rPr lang="th-TH" sz="2400" b="1" dirty="0"/>
              <a:t>		</a:t>
            </a:r>
          </a:p>
          <a:p>
            <a:pPr marL="0" indent="0">
              <a:buNone/>
            </a:pPr>
            <a:endParaRPr lang="th-TH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060" y="5482602"/>
            <a:ext cx="5054022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8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กระแสข้อมูล </a:t>
            </a:r>
            <a:r>
              <a:rPr lang="en-US" dirty="0">
                <a:latin typeface="Kanit" pitchFamily="2" charset="-34"/>
                <a:cs typeface="Kanit" pitchFamily="2" charset="-34"/>
              </a:rPr>
              <a:t>(Data Flow) 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	</a:t>
            </a: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เป็นสัญลักษณ์ที่แสดงถึงทิศทางการไหลของข้อมูลนำเข้าและข้อมูล/สารสนเทศที่เป็นผลลัพธ์ ที่เกี่ยวข้องกับกระบวนการทำงานหนึ่ง ๆ จะเชื่อมเพื่อแสดงความสัมพันธ์ระหว่างกระบวนการทำงานกับเอนทิตีภายนอก หรือกระบวนการทำงานกับแหล่งเก็บข้อมูล</a:t>
            </a:r>
          </a:p>
          <a:p>
            <a:pPr marL="0" indent="0">
              <a:buNone/>
            </a:pPr>
            <a:r>
              <a:rPr lang="th-TH" sz="2400" dirty="0"/>
              <a:t>			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3771" y="4019647"/>
            <a:ext cx="5029201" cy="1147496"/>
            <a:chOff x="2024742" y="4399607"/>
            <a:chExt cx="5029201" cy="1147496"/>
          </a:xfrm>
        </p:grpSpPr>
        <p:sp>
          <p:nvSpPr>
            <p:cNvPr id="6" name="Rectangle 5"/>
            <p:cNvSpPr/>
            <p:nvPr/>
          </p:nvSpPr>
          <p:spPr>
            <a:xfrm>
              <a:off x="2024742" y="4524829"/>
              <a:ext cx="1208314" cy="9252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b="1" dirty="0">
                  <a:solidFill>
                    <a:schemeClr val="tx1"/>
                  </a:solidFill>
                </a:rPr>
                <a:t>ลูกค้า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518435" y="4427841"/>
              <a:ext cx="1535508" cy="1119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สมัครสมาชิก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233056" y="4769757"/>
              <a:ext cx="2285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3233055" y="5213274"/>
              <a:ext cx="22853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840983" y="4834188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บัตรสมาชิก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92775" y="4399607"/>
              <a:ext cx="10791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ข้อมูลลูกค้า</a:t>
              </a: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88152" y="3565003"/>
            <a:ext cx="281860" cy="7292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64423" y="3163213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กระแสข้อมูลนำเข้า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86874" y="5638478"/>
            <a:ext cx="2491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/>
              <a:t>กระแสข้อมูลสารสนเทศที่ได้</a:t>
            </a: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H="1" flipV="1">
            <a:off x="3991172" y="4861133"/>
            <a:ext cx="341396" cy="7773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26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th-TH" dirty="0"/>
              <a:t>	</a:t>
            </a: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หลักการกำหนดกระแสข้อมูล</a:t>
            </a:r>
          </a:p>
          <a:p>
            <a:pPr marL="0" indent="0">
              <a:buNone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กระแสข้อมูลเป็นคำนามที่ระบุถึงสถานะที่ชัดเจน ณ ขณะนั้น ๆ เช่น ข้อมูลสินค้าที่ซื้อ ข้อมูลสินค้าที่จัดส่ง หรือข้อมูลที่ไม่ผ่านการตรวจสอบ เป็นต้น </a:t>
            </a:r>
          </a:p>
          <a:p>
            <a:pPr marL="0" indent="0">
              <a:buNone/>
            </a:pP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		ไม่ควรใช้ ข้อมูลสินค้า ที่ไม่ระบุรายละเอียดใด ๆ เพราะผู้ที่ใช้ประโยชน์จากแผนภาพกระแสข้อมูลจะไม่สามารถเข้าใจว่า ณ ขณะนั้นระบบต้องการข้อมูลที่มีคุณสมบัติอย่างไร </a:t>
            </a:r>
            <a:endParaRPr lang="th-TH" dirty="0">
              <a:latin typeface="TH Sarabun Chula" panose="00000500000000000000" pitchFamily="2" charset="-34"/>
              <a:cs typeface="TH Sarabun Chula" panose="00000500000000000000" pitchFamily="2" charset="-3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81192" y="4739537"/>
            <a:ext cx="5029201" cy="1119262"/>
            <a:chOff x="2024742" y="4427841"/>
            <a:chExt cx="5029201" cy="1119262"/>
          </a:xfrm>
        </p:grpSpPr>
        <p:sp>
          <p:nvSpPr>
            <p:cNvPr id="5" name="Rectangle 4"/>
            <p:cNvSpPr/>
            <p:nvPr/>
          </p:nvSpPr>
          <p:spPr>
            <a:xfrm>
              <a:off x="2024742" y="4524829"/>
              <a:ext cx="1208314" cy="9252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b="1" dirty="0">
                  <a:solidFill>
                    <a:schemeClr val="tx1"/>
                  </a:solidFill>
                </a:rPr>
                <a:t>ลูกค้า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5518435" y="4427841"/>
              <a:ext cx="1535508" cy="1119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1</a:t>
              </a:r>
            </a:p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รับคำสั่งซื้อ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233056" y="4987472"/>
              <a:ext cx="2285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00271" y="4587362"/>
              <a:ext cx="8162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คำสั่งซื้อ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76450" y="4739537"/>
            <a:ext cx="5029201" cy="1119262"/>
            <a:chOff x="2024742" y="4427841"/>
            <a:chExt cx="5029201" cy="1119262"/>
          </a:xfrm>
        </p:grpSpPr>
        <p:sp>
          <p:nvSpPr>
            <p:cNvPr id="12" name="Rectangle 11"/>
            <p:cNvSpPr/>
            <p:nvPr/>
          </p:nvSpPr>
          <p:spPr>
            <a:xfrm>
              <a:off x="2024742" y="4524829"/>
              <a:ext cx="1208314" cy="92528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b="1" dirty="0">
                  <a:solidFill>
                    <a:schemeClr val="tx1"/>
                  </a:solidFill>
                </a:rPr>
                <a:t>ลูกค้า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518435" y="4427841"/>
              <a:ext cx="1535508" cy="1119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2</a:t>
              </a:r>
            </a:p>
            <a:p>
              <a:pPr algn="ctr"/>
              <a:r>
                <a:rPr lang="th-TH" sz="2000" b="1" dirty="0">
                  <a:solidFill>
                    <a:schemeClr val="tx1"/>
                  </a:solidFill>
                </a:rPr>
                <a:t>คำนวณเงินค่าสินค้า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233056" y="4987472"/>
              <a:ext cx="228537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900271" y="4587362"/>
              <a:ext cx="1439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2000" b="1" dirty="0"/>
                <a:t>ข้อมูลสินค้าที่ซื้อ</a:t>
              </a:r>
            </a:p>
          </p:txBody>
        </p:sp>
      </p:grpSp>
      <p:pic>
        <p:nvPicPr>
          <p:cNvPr id="1026" name="Picture 2" descr="ทำเครื่องหมายและกากบาทเครื่องหมายถูกสีเขียวก็โอเคและไอคอนสีแดง X ถูกแยกบนพื้นหลังสีขาวออกแบบกราฟิกง่าย  ๆ ใช่และไม่มีปุ่มสัญลักษณ์สำหรับการลงคะแนนการอนุมัติการตัดสินใจอนุมัติ,  ใช่ภาพตัดปะ, ไอคอนข้าม, ไอคอน Xภาพ PNG และ เวกเตอร์ สำหรับการดาวน์โหลดฟร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6" t="34355" r="58315" b="34506"/>
          <a:stretch/>
        </p:blipFill>
        <p:spPr bwMode="auto">
          <a:xfrm>
            <a:off x="2458139" y="5699278"/>
            <a:ext cx="949531" cy="9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ทำเครื่องหมายและกากบาทเครื่องหมายถูกสีเขียวก็โอเคและไอคอนสีแดง X ถูกแยกบนพื้นหลังสีขาวออกแบบกราฟิกง่าย  ๆ ใช่และไม่มีปุ่มสัญลักษณ์สำหรับการลงคะแนนการอนุมัติการตัดสินใจอนุมัติ,  ใช่ภาพตัดปะ, ไอคอนข้าม, ไอคอน Xภาพ PNG และ เวกเตอร์ สำหรับการดาวน์โหลดฟร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1" t="34208" r="10419" b="34273"/>
          <a:stretch/>
        </p:blipFill>
        <p:spPr bwMode="auto">
          <a:xfrm>
            <a:off x="8241175" y="5591267"/>
            <a:ext cx="1023812" cy="104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077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แหล่งเก็บข้อมูล </a:t>
            </a:r>
            <a:r>
              <a:rPr lang="en-US" dirty="0">
                <a:latin typeface="Kanit" pitchFamily="2" charset="-34"/>
                <a:cs typeface="Kanit" pitchFamily="2" charset="-34"/>
              </a:rPr>
              <a:t>(Data store)</a:t>
            </a:r>
            <a:endParaRPr lang="th-TH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	</a:t>
            </a:r>
            <a:r>
              <a:rPr lang="th-TH" sz="2400" dirty="0">
                <a:latin typeface="TH Sarabun Chula" panose="00000500000000000000" pitchFamily="2" charset="-34"/>
                <a:cs typeface="TH Sarabun Chula" panose="00000500000000000000" pitchFamily="2" charset="-34"/>
              </a:rPr>
              <a:t>เป็นสัญลักษณ์ที่แสดงถึงแหล่งจัดเก็บข้อมูลทั้งในส่วนของข้อมูลนำเข้าและข้อมูล/สารสนเทศที่เป็นผลลัพธ์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66798" y="3324394"/>
            <a:ext cx="9568543" cy="1119262"/>
            <a:chOff x="1066798" y="3324394"/>
            <a:chExt cx="9568543" cy="1119262"/>
          </a:xfrm>
        </p:grpSpPr>
        <p:grpSp>
          <p:nvGrpSpPr>
            <p:cNvPr id="4" name="Group 3"/>
            <p:cNvGrpSpPr/>
            <p:nvPr/>
          </p:nvGrpSpPr>
          <p:grpSpPr>
            <a:xfrm>
              <a:off x="1066798" y="3324394"/>
              <a:ext cx="7266493" cy="1119262"/>
              <a:chOff x="2024742" y="4427841"/>
              <a:chExt cx="7266493" cy="111926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024742" y="4524829"/>
                <a:ext cx="1208314" cy="92528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800" b="1" dirty="0">
                    <a:solidFill>
                      <a:schemeClr val="tx1"/>
                    </a:solidFill>
                  </a:rPr>
                  <a:t>ลูกค้า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5518435" y="4427841"/>
                <a:ext cx="1535508" cy="111926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h-TH" sz="2000" b="1" dirty="0">
                    <a:solidFill>
                      <a:schemeClr val="tx1"/>
                    </a:solidFill>
                  </a:rPr>
                  <a:t>1</a:t>
                </a:r>
              </a:p>
              <a:p>
                <a:pPr algn="ctr"/>
                <a:r>
                  <a:rPr lang="th-TH" sz="2000" b="1" dirty="0">
                    <a:solidFill>
                      <a:schemeClr val="tx1"/>
                    </a:solidFill>
                  </a:rPr>
                  <a:t>รับคำสั่งซื้อ</a:t>
                </a:r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>
                <a:off x="3233056" y="4987472"/>
                <a:ext cx="2285379" cy="0"/>
              </a:xfrm>
              <a:prstGeom prst="straightConnector1">
                <a:avLst/>
              </a:prstGeom>
              <a:ln w="28575">
                <a:solidFill>
                  <a:schemeClr val="accent1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3900271" y="4587362"/>
                <a:ext cx="8162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2000" b="1" dirty="0"/>
                  <a:t>คำสั่งซื้อ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202475" y="4522932"/>
                <a:ext cx="10887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2000" b="1" dirty="0"/>
                  <a:t>ข้อมูลสินค้า</a:t>
                </a:r>
              </a:p>
            </p:txBody>
          </p:sp>
        </p:grpSp>
        <p:cxnSp>
          <p:nvCxnSpPr>
            <p:cNvPr id="10" name="Straight Connector 9"/>
            <p:cNvCxnSpPr/>
            <p:nvPr/>
          </p:nvCxnSpPr>
          <p:spPr>
            <a:xfrm flipV="1">
              <a:off x="9307284" y="3602711"/>
              <a:ext cx="1328057" cy="10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9335066" y="3961157"/>
              <a:ext cx="1262743" cy="217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547157" y="3613597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/>
                <a:t>แฟ้มสินค้า</a:t>
              </a:r>
            </a:p>
          </p:txBody>
        </p:sp>
        <p:cxnSp>
          <p:nvCxnSpPr>
            <p:cNvPr id="15" name="Straight Arrow Connector 14"/>
            <p:cNvCxnSpPr>
              <a:endCxn id="6" idx="6"/>
            </p:cNvCxnSpPr>
            <p:nvPr/>
          </p:nvCxnSpPr>
          <p:spPr>
            <a:xfrm flipH="1">
              <a:off x="6095999" y="3884025"/>
              <a:ext cx="3113315" cy="0"/>
            </a:xfrm>
            <a:prstGeom prst="straightConnector1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/>
          <p:cNvCxnSpPr/>
          <p:nvPr/>
        </p:nvCxnSpPr>
        <p:spPr>
          <a:xfrm flipV="1">
            <a:off x="9421792" y="4019647"/>
            <a:ext cx="335666" cy="864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78401" y="5003081"/>
            <a:ext cx="1861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/>
              <a:t>แหล่งเก็บข้อมูล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63308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Prompt" panose="00000500000000000000" pitchFamily="2" charset="-34"/>
                <a:cs typeface="Prompt" panose="00000500000000000000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1. แต่ละกระบวนการทำงานจะต้องมีกระแสข้อมูลเข้า </a:t>
            </a:r>
            <a:r>
              <a:rPr lang="en-US" sz="2000" dirty="0">
                <a:latin typeface="Kanit" pitchFamily="2" charset="-34"/>
                <a:cs typeface="Kanit" pitchFamily="2" charset="-34"/>
              </a:rPr>
              <a:t>(Input) 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โดยอาจจะมาจากเอนทิตีภายนอก แหล่งเก็บข้อมูล หรือกระบวนการทำงานอื่น ๆ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142" t="30688" r="49286" b="48783"/>
          <a:stretch/>
        </p:blipFill>
        <p:spPr>
          <a:xfrm>
            <a:off x="1973387" y="3315592"/>
            <a:ext cx="8245224" cy="218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6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2.  แต่ละกระบวนการทำงานจะต้องมีกระแสข้อมูลที่เป็นผลลัพธ์ </a:t>
            </a:r>
            <a:r>
              <a:rPr lang="en-US" sz="2000" dirty="0">
                <a:latin typeface="Kanit" pitchFamily="2" charset="-34"/>
                <a:cs typeface="Kanit" pitchFamily="2" charset="-34"/>
              </a:rPr>
              <a:t>(Output)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 โดยอาจส่งไปยังเอนทิตีภายนอก แหล่งจัดเก็บข้อมูล หรือกระบวนการทำงานอื่น 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5" t="34603" r="46428" b="44603"/>
          <a:stretch/>
        </p:blipFill>
        <p:spPr>
          <a:xfrm>
            <a:off x="2129730" y="3316792"/>
            <a:ext cx="7932538" cy="21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4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82904" y="977285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80" y="4429204"/>
            <a:ext cx="1944216" cy="14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Context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Diagram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081" y="663588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C11C951-442E-F6C1-856B-F12F70953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884" y="1336430"/>
            <a:ext cx="8615715" cy="47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085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203834"/>
            <a:ext cx="11029615" cy="367830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3.  เอนทิตีภายนอกจะดำเนินการรับ-ส่งข้อมูลระหว่างกันโดยไม่ผ่านกระบวนการทำงานไม่ได้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33" t="33016" r="46606" b="49206"/>
          <a:stretch/>
        </p:blipFill>
        <p:spPr>
          <a:xfrm>
            <a:off x="882204" y="3159761"/>
            <a:ext cx="10427592" cy="23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68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4.  แหล่งจัดเก็บข้อมูลจะดำเนินการรับ-ส่งข้อมูลระหว่างกันโดยไม่ผ่านกระบวนการทำงานไม่ได้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910" t="42700" r="46876" b="40475"/>
          <a:stretch/>
        </p:blipFill>
        <p:spPr>
          <a:xfrm>
            <a:off x="1208313" y="2928256"/>
            <a:ext cx="10149671" cy="222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6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5. เอนทิตีภายนอกจะดำเนินการรับ-ส่งข้อมูลกับแหล่งจัดเก็บข้อมูลโดยไม่ผ่านกระบวนการทำงานไม่ได้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822" t="54286" r="46785" b="25555"/>
          <a:stretch/>
        </p:blipFill>
        <p:spPr>
          <a:xfrm>
            <a:off x="980439" y="2817222"/>
            <a:ext cx="10231120" cy="267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52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6. กระแสข้อมูลจะต้องมีทิศทางในการไหลไปยังเป้าหมายเพียงทิศทางเดียวเท่านั้น การใช้ลูกศร 2 ทางกำกับทางการไหลของกระแสข้อมูลไม่ถูกต้อง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65" t="32857" r="49464" b="48889"/>
          <a:stretch/>
        </p:blipFill>
        <p:spPr>
          <a:xfrm>
            <a:off x="1685905" y="3164030"/>
            <a:ext cx="8820190" cy="207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36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7. กระแสข้อมูลที่แตกแขนงออกเป็นหลายทิศทางเป็นสิ่งที่ไม่ถูกต้อง ควรเป็น 2 เส้นที่เป็นอิสระต่อกัน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876" t="45079" r="49463" b="35873"/>
          <a:stretch/>
        </p:blipFill>
        <p:spPr>
          <a:xfrm>
            <a:off x="1685834" y="3153228"/>
            <a:ext cx="8820332" cy="216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54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8. กระแสข้อมูลในแผนภาพหนึ่ง ๆ จะต้องไม่มีเส้นใดที่ตัดพาดผ่านกันเอง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22" t="37302" r="46785" b="23492"/>
          <a:stretch/>
        </p:blipFill>
        <p:spPr>
          <a:xfrm>
            <a:off x="2401026" y="2664548"/>
            <a:ext cx="7389948" cy="37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5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th-TH" dirty="0">
                <a:latin typeface="Kanit" pitchFamily="2" charset="-34"/>
                <a:cs typeface="Kanit" pitchFamily="2" charset="-34"/>
              </a:rPr>
              <a:t>กฎในการสร้างแผนภาพกระแสข้อมูล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9. กระแสข้อมูลจะไม่สามารถไหลย้อนกลับไปสู่กระบวนการทำงานที่ทำให้เกิดกระแสข้อมูลดังกล่าวได้โดยตรง แต่สามารถไหลไปในกระบวนการอื่นแล้วค่อยย้อนกลับมายังกระบวนการทำงานเดิมได้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33" t="47302" r="46606" b="27302"/>
          <a:stretch/>
        </p:blipFill>
        <p:spPr>
          <a:xfrm>
            <a:off x="1650947" y="3247015"/>
            <a:ext cx="8890104" cy="290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6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สัญลักษณ์ที่ใช้ในแผนภาพกระแสข้อมูล (</a:t>
            </a:r>
            <a:r>
              <a:rPr lang="en-US" sz="3200" dirty="0" err="1">
                <a:latin typeface="Kanit" pitchFamily="2" charset="-34"/>
                <a:cs typeface="Kanit" pitchFamily="2" charset="-34"/>
              </a:rPr>
              <a:t>Gane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 &amp; </a:t>
            </a:r>
            <a:r>
              <a:rPr lang="en-US" sz="3200" dirty="0" err="1">
                <a:latin typeface="Kanit" pitchFamily="2" charset="-34"/>
                <a:cs typeface="Kanit" pitchFamily="2" charset="-34"/>
              </a:rPr>
              <a:t>Sarson</a:t>
            </a:r>
            <a:r>
              <a:rPr lang="en-US" sz="3200" dirty="0">
                <a:latin typeface="Kanit" pitchFamily="2" charset="-34"/>
                <a:cs typeface="Kanit" pitchFamily="2" charset="-34"/>
              </a:rPr>
              <a:t>)</a:t>
            </a:r>
            <a:endParaRPr lang="th-TH" sz="3200" dirty="0">
              <a:latin typeface="Kanit" pitchFamily="2" charset="-34"/>
              <a:cs typeface="Kanit" pitchFamily="2" charset="-34"/>
            </a:endParaRPr>
          </a:p>
        </p:txBody>
      </p:sp>
      <p:pic>
        <p:nvPicPr>
          <p:cNvPr id="4" name="รูปภาพ 3" descr="รูปภาพประกอบด้วย ภาพหน้าจอ&#10;&#10;เนื้อหาที่สร้างโดย AI อาจไม่ถูกต้อง">
            <a:extLst>
              <a:ext uri="{FF2B5EF4-FFF2-40B4-BE49-F238E27FC236}">
                <a16:creationId xmlns:a16="http://schemas.microsoft.com/office/drawing/2014/main" id="{A52FFB2D-C758-D7D7-A0FC-280454C1C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377" y="2006168"/>
            <a:ext cx="7535792" cy="47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2789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เริ่มต้นการเขียน 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Context Diagram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94507" y="2105889"/>
            <a:ext cx="11319163" cy="396956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ต้องรู้ผู้ใช้งานระบบ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ต้องรู้กระบวนการทำงาน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ต้องรู้ว่าใช้ข้อมูลอะไรบ้าง</a:t>
            </a:r>
          </a:p>
        </p:txBody>
      </p:sp>
    </p:spTree>
    <p:extLst>
      <p:ext uri="{BB962C8B-B14F-4D97-AF65-F5344CB8AC3E}">
        <p14:creationId xmlns:p14="http://schemas.microsoft.com/office/powerpoint/2010/main" val="3982111555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966367" y="5926859"/>
            <a:ext cx="2133600" cy="365125"/>
          </a:xfrm>
        </p:spPr>
        <p:txBody>
          <a:bodyPr/>
          <a:lstStyle/>
          <a:p>
            <a:fld id="{97D22102-4FAC-46A0-A34F-FF174803DF19}" type="slidenum">
              <a:rPr lang="th-TH" sz="600" smtClean="0">
                <a:latin typeface="Kanit" pitchFamily="2" charset="-34"/>
                <a:cs typeface="Kanit" pitchFamily="2" charset="-34"/>
              </a:rPr>
              <a:pPr/>
              <a:t>59</a:t>
            </a:fld>
            <a:endParaRPr lang="th-TH" sz="600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05047" y="2855493"/>
            <a:ext cx="1944216" cy="1584176"/>
            <a:chOff x="3491880" y="3284984"/>
            <a:chExt cx="1944216" cy="1584176"/>
          </a:xfrm>
        </p:grpSpPr>
        <p:grpSp>
          <p:nvGrpSpPr>
            <p:cNvPr id="4" name="Group 3"/>
            <p:cNvGrpSpPr/>
            <p:nvPr/>
          </p:nvGrpSpPr>
          <p:grpSpPr>
            <a:xfrm>
              <a:off x="3491880" y="3284984"/>
              <a:ext cx="1944216" cy="1584176"/>
              <a:chOff x="3491880" y="3284984"/>
              <a:chExt cx="1944216" cy="1584176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491880" y="3284984"/>
                <a:ext cx="1944216" cy="15841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sz="1800">
                  <a:latin typeface="Kanit" pitchFamily="2" charset="-34"/>
                  <a:cs typeface="Kanit" pitchFamily="2" charset="-34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491880" y="3717032"/>
                <a:ext cx="1944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3707904" y="3933056"/>
              <a:ext cx="1512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400" dirty="0">
                  <a:latin typeface="Kanit" pitchFamily="2" charset="-34"/>
                  <a:cs typeface="Kanit" pitchFamily="2" charset="-34"/>
                </a:rPr>
                <a:t>ชื่อระบบ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736695" y="1127301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External Entity1</a:t>
            </a:r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45407" y="1159062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External Entity2</a:t>
            </a:r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45407" y="5303765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External Entity4</a:t>
            </a:r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cxnSp>
        <p:nvCxnSpPr>
          <p:cNvPr id="11" name="Elbow Connector 10"/>
          <p:cNvCxnSpPr>
            <a:stCxn id="8" idx="3"/>
          </p:cNvCxnSpPr>
          <p:nvPr/>
        </p:nvCxnSpPr>
        <p:spPr>
          <a:xfrm>
            <a:off x="3824927" y="1595353"/>
            <a:ext cx="1890210" cy="1260140"/>
          </a:xfrm>
          <a:prstGeom prst="bentConnector3">
            <a:avLst>
              <a:gd name="adj1" fmla="val 9986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1"/>
            <a:endCxn id="8" idx="2"/>
          </p:cNvCxnSpPr>
          <p:nvPr/>
        </p:nvCxnSpPr>
        <p:spPr>
          <a:xfrm rot="10800000">
            <a:off x="2780811" y="2063405"/>
            <a:ext cx="2124236" cy="1584176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1"/>
          </p:cNvCxnSpPr>
          <p:nvPr/>
        </p:nvCxnSpPr>
        <p:spPr>
          <a:xfrm rot="10800000" flipV="1">
            <a:off x="5877155" y="1627113"/>
            <a:ext cx="2268252" cy="1242269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9" idx="2"/>
          </p:cNvCxnSpPr>
          <p:nvPr/>
        </p:nvCxnSpPr>
        <p:spPr>
          <a:xfrm flipV="1">
            <a:off x="6849263" y="2095166"/>
            <a:ext cx="2340260" cy="1552415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8" idx="0"/>
          </p:cNvCxnSpPr>
          <p:nvPr/>
        </p:nvCxnSpPr>
        <p:spPr>
          <a:xfrm rot="10800000" flipV="1">
            <a:off x="2780811" y="3826730"/>
            <a:ext cx="2124236" cy="1445274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0" idx="0"/>
          </p:cNvCxnSpPr>
          <p:nvPr/>
        </p:nvCxnSpPr>
        <p:spPr>
          <a:xfrm>
            <a:off x="6849263" y="3826730"/>
            <a:ext cx="2340260" cy="1477035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flipV="1">
            <a:off x="3639303" y="4439669"/>
            <a:ext cx="2052228" cy="1300387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36695" y="5272004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Kanit" pitchFamily="2" charset="-34"/>
                <a:cs typeface="Kanit" pitchFamily="2" charset="-34"/>
              </a:rPr>
              <a:t>External Entity3</a:t>
            </a:r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cxnSp>
        <p:nvCxnSpPr>
          <p:cNvPr id="19" name="Elbow Connector 18"/>
          <p:cNvCxnSpPr>
            <a:stCxn id="10" idx="1"/>
            <a:endCxn id="6" idx="2"/>
          </p:cNvCxnSpPr>
          <p:nvPr/>
        </p:nvCxnSpPr>
        <p:spPr>
          <a:xfrm rot="10800000">
            <a:off x="5877155" y="4439669"/>
            <a:ext cx="2268252" cy="133214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89023" y="1559349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80810" y="2334014"/>
            <a:ext cx="131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21543" y="1559349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85638" y="2351437"/>
            <a:ext cx="131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89023" y="4439669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01062" y="3775915"/>
            <a:ext cx="131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13159" y="4495995"/>
            <a:ext cx="1080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input3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01391" y="3775915"/>
            <a:ext cx="1311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output1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output2</a:t>
            </a:r>
          </a:p>
          <a:p>
            <a:r>
              <a:rPr lang="en-US" sz="1800" dirty="0">
                <a:latin typeface="Kanit" pitchFamily="2" charset="-34"/>
                <a:cs typeface="Kanit" pitchFamily="2" charset="-34"/>
              </a:rPr>
              <a:t>- output3</a:t>
            </a:r>
          </a:p>
          <a:p>
            <a:endParaRPr lang="th-TH" sz="1800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9207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8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081" y="663588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  <p:pic>
        <p:nvPicPr>
          <p:cNvPr id="3" name="Picture 2" descr="à¸£à¸¹à¸à¸ à¸²à¸à¸à¸µà¹à¹à¸à¸µà¹à¸¢à¸§à¸à¹à¸­à¸">
            <a:extLst>
              <a:ext uri="{FF2B5EF4-FFF2-40B4-BE49-F238E27FC236}">
                <a16:creationId xmlns:a16="http://schemas.microsoft.com/office/drawing/2014/main" id="{8DF491D4-ED35-47BD-AF2C-004FE837E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50" y="1248363"/>
            <a:ext cx="6555446" cy="564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1928" y="1789646"/>
            <a:ext cx="2383212" cy="1446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Data Flow </a:t>
            </a:r>
          </a:p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977418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49496" y="5940713"/>
            <a:ext cx="2133600" cy="365125"/>
          </a:xfrm>
        </p:spPr>
        <p:txBody>
          <a:bodyPr/>
          <a:lstStyle/>
          <a:p>
            <a:fld id="{97D22102-4FAC-46A0-A34F-FF174803DF19}" type="slidenum">
              <a:rPr lang="th-TH" sz="700" smtClean="0">
                <a:latin typeface="Kanit" pitchFamily="2" charset="-34"/>
                <a:cs typeface="Kanit" pitchFamily="2" charset="-34"/>
              </a:rPr>
              <a:pPr/>
              <a:t>60</a:t>
            </a:fld>
            <a:endParaRPr lang="th-TH" sz="700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988176" y="2869347"/>
            <a:ext cx="1944216" cy="1584176"/>
            <a:chOff x="3491880" y="3284984"/>
            <a:chExt cx="1944216" cy="1584176"/>
          </a:xfrm>
        </p:grpSpPr>
        <p:grpSp>
          <p:nvGrpSpPr>
            <p:cNvPr id="4" name="Group 3"/>
            <p:cNvGrpSpPr/>
            <p:nvPr/>
          </p:nvGrpSpPr>
          <p:grpSpPr>
            <a:xfrm>
              <a:off x="3491880" y="3284984"/>
              <a:ext cx="1944216" cy="1584176"/>
              <a:chOff x="3491880" y="3284984"/>
              <a:chExt cx="1944216" cy="1584176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3491880" y="3284984"/>
                <a:ext cx="1944216" cy="158417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th-TH" sz="2000">
                  <a:latin typeface="Kanit" pitchFamily="2" charset="-34"/>
                  <a:cs typeface="Kanit" pitchFamily="2" charset="-34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491880" y="3717032"/>
                <a:ext cx="19442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3707904" y="3933056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 dirty="0">
                  <a:latin typeface="Kanit" pitchFamily="2" charset="-34"/>
                  <a:cs typeface="Kanit" pitchFamily="2" charset="-34"/>
                </a:rPr>
                <a:t>ระบบประเมินผู้สอนออนไลน์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1819824" y="1141155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นักศึกษา</a:t>
            </a:r>
          </a:p>
        </p:txBody>
      </p:sp>
      <p:sp>
        <p:nvSpPr>
          <p:cNvPr id="9" name="Rectangle 8"/>
          <p:cNvSpPr/>
          <p:nvPr/>
        </p:nvSpPr>
        <p:spPr>
          <a:xfrm>
            <a:off x="8228536" y="1172916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อาจารย์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28536" y="5317619"/>
            <a:ext cx="2088232" cy="9361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เจ้าหน้าที่</a:t>
            </a:r>
          </a:p>
          <a:p>
            <a:pPr algn="ctr"/>
            <a:r>
              <a:rPr lang="th-TH" sz="2000" dirty="0">
                <a:latin typeface="Kanit" pitchFamily="2" charset="-34"/>
                <a:cs typeface="Kanit" pitchFamily="2" charset="-34"/>
              </a:rPr>
              <a:t>งานทะเบียน</a:t>
            </a:r>
          </a:p>
        </p:txBody>
      </p:sp>
      <p:cxnSp>
        <p:nvCxnSpPr>
          <p:cNvPr id="11" name="Elbow Connector 10"/>
          <p:cNvCxnSpPr>
            <a:stCxn id="8" idx="3"/>
          </p:cNvCxnSpPr>
          <p:nvPr/>
        </p:nvCxnSpPr>
        <p:spPr>
          <a:xfrm>
            <a:off x="3908056" y="1609207"/>
            <a:ext cx="1890210" cy="1260140"/>
          </a:xfrm>
          <a:prstGeom prst="bentConnector3">
            <a:avLst>
              <a:gd name="adj1" fmla="val 99864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1"/>
            <a:endCxn id="8" idx="2"/>
          </p:cNvCxnSpPr>
          <p:nvPr/>
        </p:nvCxnSpPr>
        <p:spPr>
          <a:xfrm rot="10800000">
            <a:off x="2863940" y="2077259"/>
            <a:ext cx="2124236" cy="1584176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1"/>
          </p:cNvCxnSpPr>
          <p:nvPr/>
        </p:nvCxnSpPr>
        <p:spPr>
          <a:xfrm rot="10800000" flipV="1">
            <a:off x="5960284" y="1640967"/>
            <a:ext cx="2268252" cy="1242269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3"/>
            <a:endCxn id="9" idx="2"/>
          </p:cNvCxnSpPr>
          <p:nvPr/>
        </p:nvCxnSpPr>
        <p:spPr>
          <a:xfrm flipV="1">
            <a:off x="6932392" y="2109020"/>
            <a:ext cx="2340260" cy="1552415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10" idx="0"/>
          </p:cNvCxnSpPr>
          <p:nvPr/>
        </p:nvCxnSpPr>
        <p:spPr>
          <a:xfrm>
            <a:off x="6932392" y="3840584"/>
            <a:ext cx="2340260" cy="1477035"/>
          </a:xfrm>
          <a:prstGeom prst="bentConnector2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6" idx="2"/>
          </p:cNvCxnSpPr>
          <p:nvPr/>
        </p:nvCxnSpPr>
        <p:spPr>
          <a:xfrm rot="10800000">
            <a:off x="5960284" y="4453523"/>
            <a:ext cx="2268252" cy="133214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61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การเขียน 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DFD Fragment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10324" y="3392648"/>
            <a:ext cx="2880320" cy="1919640"/>
            <a:chOff x="611560" y="2661488"/>
            <a:chExt cx="2736304" cy="1710189"/>
          </a:xfrm>
        </p:grpSpPr>
        <p:sp>
          <p:nvSpPr>
            <p:cNvPr id="6" name="Rounded Rectangle 5"/>
            <p:cNvSpPr/>
            <p:nvPr/>
          </p:nvSpPr>
          <p:spPr>
            <a:xfrm>
              <a:off x="611560" y="2661488"/>
              <a:ext cx="2736304" cy="17101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r>
                <a:rPr lang="th-TH" sz="2000" dirty="0">
                  <a:latin typeface="Kanit" pitchFamily="2" charset="-34"/>
                  <a:cs typeface="Kanit" pitchFamily="2" charset="-34"/>
                </a:rPr>
                <a:t>ระบบประเมินผู้สอนออนไลน์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611560" y="3068960"/>
              <a:ext cx="27363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6110349" y="2123824"/>
            <a:ext cx="1949607" cy="1356808"/>
            <a:chOff x="611560" y="2661488"/>
            <a:chExt cx="2736304" cy="1710189"/>
          </a:xfrm>
        </p:grpSpPr>
        <p:sp>
          <p:nvSpPr>
            <p:cNvPr id="9" name="Rounded Rectangle 8"/>
            <p:cNvSpPr/>
            <p:nvPr/>
          </p:nvSpPr>
          <p:spPr>
            <a:xfrm>
              <a:off x="611560" y="2661488"/>
              <a:ext cx="2736304" cy="17101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Kanit" pitchFamily="2" charset="-34"/>
                  <a:cs typeface="Kanit" pitchFamily="2" charset="-34"/>
                </a:rPr>
                <a:t>1</a:t>
              </a: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r>
                <a:rPr lang="th-TH" sz="2000" dirty="0">
                  <a:latin typeface="Kanit" pitchFamily="2" charset="-34"/>
                  <a:cs typeface="Kanit" pitchFamily="2" charset="-34"/>
                </a:rPr>
                <a:t>เข้าสู่ระบบ</a:t>
              </a: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11560" y="3156385"/>
              <a:ext cx="27363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110348" y="3652127"/>
            <a:ext cx="1949607" cy="1356808"/>
            <a:chOff x="5477219" y="3265261"/>
            <a:chExt cx="2255106" cy="1493004"/>
          </a:xfrm>
        </p:grpSpPr>
        <p:sp>
          <p:nvSpPr>
            <p:cNvPr id="12" name="Rounded Rectangle 11"/>
            <p:cNvSpPr/>
            <p:nvPr/>
          </p:nvSpPr>
          <p:spPr>
            <a:xfrm>
              <a:off x="5477219" y="3265261"/>
              <a:ext cx="2255106" cy="149300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Kanit" pitchFamily="2" charset="-34"/>
                  <a:cs typeface="Kanit" pitchFamily="2" charset="-34"/>
                </a:rPr>
                <a:t>2</a:t>
              </a: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r>
                <a:rPr lang="th-TH" sz="2000" dirty="0">
                  <a:latin typeface="Kanit" pitchFamily="2" charset="-34"/>
                  <a:cs typeface="Kanit" pitchFamily="2" charset="-34"/>
                </a:rPr>
                <a:t>ประเมินผู้สอน</a:t>
              </a:r>
              <a:endParaRPr lang="en-US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477219" y="3672733"/>
              <a:ext cx="22551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110348" y="5180430"/>
            <a:ext cx="1949607" cy="1356808"/>
            <a:chOff x="611560" y="2661488"/>
            <a:chExt cx="2736304" cy="1710189"/>
          </a:xfrm>
        </p:grpSpPr>
        <p:sp>
          <p:nvSpPr>
            <p:cNvPr id="15" name="Rounded Rectangle 14"/>
            <p:cNvSpPr/>
            <p:nvPr/>
          </p:nvSpPr>
          <p:spPr>
            <a:xfrm>
              <a:off x="611560" y="2661488"/>
              <a:ext cx="2736304" cy="1710189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Kanit" pitchFamily="2" charset="-34"/>
                  <a:cs typeface="Kanit" pitchFamily="2" charset="-34"/>
                </a:rPr>
                <a:t>3</a:t>
              </a: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r>
                <a:rPr lang="th-TH" sz="2000" dirty="0">
                  <a:latin typeface="Kanit" pitchFamily="2" charset="-34"/>
                  <a:cs typeface="Kanit" pitchFamily="2" charset="-34"/>
                </a:rPr>
                <a:t>พิมพ์รายงาน</a:t>
              </a:r>
              <a:endParaRPr lang="en-US" sz="2000" dirty="0">
                <a:latin typeface="Kanit" pitchFamily="2" charset="-34"/>
                <a:cs typeface="Kanit" pitchFamily="2" charset="-34"/>
              </a:endParaRPr>
            </a:p>
            <a:p>
              <a:pPr algn="ctr"/>
              <a:endParaRPr lang="th-TH" sz="2000" dirty="0">
                <a:latin typeface="Kanit" pitchFamily="2" charset="-34"/>
                <a:cs typeface="Kanit" pitchFamily="2" charset="-34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611560" y="3156385"/>
              <a:ext cx="27363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4973782" y="2229633"/>
            <a:ext cx="0" cy="414345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33590" y="2661681"/>
            <a:ext cx="275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Context Diagram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12706" y="2716764"/>
            <a:ext cx="275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DFD Fragment 1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22677" y="4223281"/>
            <a:ext cx="275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DFD Fragment 2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22677" y="5713465"/>
            <a:ext cx="2757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DFD Fragment 3</a:t>
            </a:r>
            <a:endParaRPr lang="th-TH" sz="2400" dirty="0">
              <a:solidFill>
                <a:srgbClr val="FF0000"/>
              </a:solidFill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771509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ดาต้าสโตร์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 Stores)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63781" y="2367263"/>
            <a:ext cx="1062713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dirty="0">
                <a:latin typeface="Kanit" pitchFamily="2" charset="-34"/>
                <a:cs typeface="Kanit" pitchFamily="2" charset="-34"/>
              </a:rPr>
              <a:t>แหล่งที่ใช้จัดเก็บข้อมูล/ แฟ้มข้อมูล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Kanit" pitchFamily="2" charset="-34"/>
                <a:cs typeface="Kanit" pitchFamily="2" charset="-34"/>
              </a:rPr>
              <a:t>Data Store </a:t>
            </a:r>
            <a:r>
              <a:rPr lang="th-TH" dirty="0">
                <a:latin typeface="Kanit" pitchFamily="2" charset="-34"/>
                <a:cs typeface="Kanit" pitchFamily="2" charset="-34"/>
              </a:rPr>
              <a:t>จะต้องมีชื่อข้อมูล และมีการกำหนดลาเบล เช่น </a:t>
            </a:r>
            <a:r>
              <a:rPr lang="en-US" dirty="0">
                <a:latin typeface="Kanit" pitchFamily="2" charset="-34"/>
                <a:cs typeface="Kanit" pitchFamily="2" charset="-34"/>
              </a:rPr>
              <a:t>D1, D2, D3 </a:t>
            </a:r>
            <a:r>
              <a:rPr lang="th-TH" dirty="0">
                <a:latin typeface="Kanit" pitchFamily="2" charset="-34"/>
                <a:cs typeface="Kanit" pitchFamily="2" charset="-34"/>
              </a:rPr>
              <a:t>ตามลำดับ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latin typeface="Kanit" pitchFamily="2" charset="-34"/>
                <a:cs typeface="Kanit" pitchFamily="2" charset="-34"/>
              </a:rPr>
              <a:t>Data Store </a:t>
            </a:r>
            <a:r>
              <a:rPr lang="th-TH" dirty="0">
                <a:latin typeface="Kanit" pitchFamily="2" charset="-34"/>
                <a:cs typeface="Kanit" pitchFamily="2" charset="-34"/>
              </a:rPr>
              <a:t>จะถูกใช้งานโดย </a:t>
            </a:r>
            <a:r>
              <a:rPr lang="en-US" dirty="0">
                <a:latin typeface="Kanit" pitchFamily="2" charset="-34"/>
                <a:cs typeface="Kanit" pitchFamily="2" charset="-34"/>
              </a:rPr>
              <a:t>Process </a:t>
            </a:r>
            <a:r>
              <a:rPr lang="th-TH" dirty="0">
                <a:latin typeface="Kanit" pitchFamily="2" charset="-34"/>
                <a:cs typeface="Kanit" pitchFamily="2" charset="-34"/>
              </a:rPr>
              <a:t>และสามารถทำซ้ำได้</a:t>
            </a:r>
          </a:p>
          <a:p>
            <a:pPr>
              <a:lnSpc>
                <a:spcPct val="150000"/>
              </a:lnSpc>
            </a:pPr>
            <a:endParaRPr lang="th-TH" dirty="0">
              <a:latin typeface="Kanit" pitchFamily="2" charset="-34"/>
              <a:cs typeface="Kanit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1237741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ดาต้าสโตร์ (</a:t>
            </a:r>
            <a:r>
              <a:rPr lang="en-US" sz="4000" dirty="0">
                <a:latin typeface="Kanit" pitchFamily="2" charset="-34"/>
                <a:cs typeface="Kanit" pitchFamily="2" charset="-34"/>
              </a:rPr>
              <a:t>Data Stores)</a:t>
            </a:r>
            <a:endParaRPr lang="th-TH" sz="4000" dirty="0">
              <a:latin typeface="Kanit" pitchFamily="2" charset="-34"/>
              <a:cs typeface="Kanit" pitchFamily="2" charset="-34"/>
            </a:endParaRPr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1316182" y="2622143"/>
            <a:ext cx="9698182" cy="2358566"/>
            <a:chOff x="672" y="2352"/>
            <a:chExt cx="4768" cy="1298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672" y="2352"/>
              <a:ext cx="1152" cy="240"/>
              <a:chOff x="816" y="3408"/>
              <a:chExt cx="1152" cy="240"/>
            </a:xfrm>
          </p:grpSpPr>
          <p:grpSp>
            <p:nvGrpSpPr>
              <p:cNvPr id="35" name="Group 5"/>
              <p:cNvGrpSpPr>
                <a:grpSpLocks/>
              </p:cNvGrpSpPr>
              <p:nvPr/>
            </p:nvGrpSpPr>
            <p:grpSpPr bwMode="auto">
              <a:xfrm>
                <a:off x="816" y="3408"/>
                <a:ext cx="1152" cy="240"/>
                <a:chOff x="816" y="3216"/>
                <a:chExt cx="1152" cy="240"/>
              </a:xfrm>
            </p:grpSpPr>
            <p:sp>
              <p:nvSpPr>
                <p:cNvPr id="38" name="Rectangle 6"/>
                <p:cNvSpPr>
                  <a:spLocks noChangeArrowheads="1"/>
                </p:cNvSpPr>
                <p:nvPr/>
              </p:nvSpPr>
              <p:spPr bwMode="auto">
                <a:xfrm>
                  <a:off x="816" y="3216"/>
                  <a:ext cx="240" cy="2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39" name="Line 7"/>
                <p:cNvSpPr>
                  <a:spLocks noChangeShapeType="1"/>
                </p:cNvSpPr>
                <p:nvPr/>
              </p:nvSpPr>
              <p:spPr bwMode="auto">
                <a:xfrm>
                  <a:off x="1056" y="321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40" name="Line 8"/>
                <p:cNvSpPr>
                  <a:spLocks noChangeShapeType="1"/>
                </p:cNvSpPr>
                <p:nvPr/>
              </p:nvSpPr>
              <p:spPr bwMode="auto">
                <a:xfrm>
                  <a:off x="1056" y="345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</p:grpSp>
          <p:sp>
            <p:nvSpPr>
              <p:cNvPr id="36" name="Text Box 9"/>
              <p:cNvSpPr txBox="1">
                <a:spLocks noChangeArrowheads="1"/>
              </p:cNvSpPr>
              <p:nvPr/>
            </p:nvSpPr>
            <p:spPr bwMode="auto">
              <a:xfrm>
                <a:off x="823" y="3441"/>
                <a:ext cx="192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200" dirty="0">
                    <a:latin typeface="Kanit" pitchFamily="2" charset="-34"/>
                    <a:cs typeface="Kanit" pitchFamily="2" charset="-34"/>
                  </a:rPr>
                  <a:t>D1</a:t>
                </a:r>
                <a:endParaRPr kumimoji="0" lang="th-TH" sz="12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37" name="Text Box 10"/>
              <p:cNvSpPr txBox="1">
                <a:spLocks noChangeArrowheads="1"/>
              </p:cNvSpPr>
              <p:nvPr/>
            </p:nvSpPr>
            <p:spPr bwMode="auto">
              <a:xfrm>
                <a:off x="1056" y="3430"/>
                <a:ext cx="373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400" dirty="0">
                    <a:latin typeface="Kanit" pitchFamily="2" charset="-34"/>
                    <a:cs typeface="Kanit" pitchFamily="2" charset="-34"/>
                  </a:rPr>
                  <a:t>data 1</a:t>
                </a:r>
                <a:endParaRPr kumimoji="0" lang="th-TH" sz="1400" dirty="0">
                  <a:latin typeface="Kanit" pitchFamily="2" charset="-34"/>
                  <a:cs typeface="Kanit" pitchFamily="2" charset="-34"/>
                </a:endParaRPr>
              </a:p>
            </p:txBody>
          </p:sp>
        </p:grpSp>
        <p:graphicFrame>
          <p:nvGraphicFramePr>
            <p:cNvPr id="6" name="Object 11"/>
            <p:cNvGraphicFramePr>
              <a:graphicFrameLocks noChangeAspect="1"/>
            </p:cNvGraphicFramePr>
            <p:nvPr/>
          </p:nvGraphicFramePr>
          <p:xfrm>
            <a:off x="912" y="2916"/>
            <a:ext cx="637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martDraw" r:id="rId2" imgW="1011600" imgH="1086480" progId="">
                    <p:embed/>
                  </p:oleObj>
                </mc:Choice>
                <mc:Fallback>
                  <p:oleObj name="SmartDraw" r:id="rId2" imgW="1011600" imgH="1086480" progId="">
                    <p:embed/>
                    <p:pic>
                      <p:nvPicPr>
                        <p:cNvPr id="5122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916"/>
                          <a:ext cx="637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13"/>
            <p:cNvSpPr>
              <a:spLocks noChangeShapeType="1"/>
            </p:cNvSpPr>
            <p:nvPr/>
          </p:nvSpPr>
          <p:spPr bwMode="auto">
            <a:xfrm>
              <a:off x="1248" y="259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th-TH" sz="1800" dirty="0">
                <a:latin typeface="Kanit" pitchFamily="2" charset="-34"/>
                <a:cs typeface="Kanit" pitchFamily="2" charset="-34"/>
              </a:endParaRPr>
            </a:p>
          </p:txBody>
        </p:sp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2352" y="2364"/>
              <a:ext cx="1152" cy="240"/>
              <a:chOff x="816" y="3408"/>
              <a:chExt cx="1152" cy="240"/>
            </a:xfrm>
          </p:grpSpPr>
          <p:grpSp>
            <p:nvGrpSpPr>
              <p:cNvPr id="29" name="Group 15"/>
              <p:cNvGrpSpPr>
                <a:grpSpLocks/>
              </p:cNvGrpSpPr>
              <p:nvPr/>
            </p:nvGrpSpPr>
            <p:grpSpPr bwMode="auto">
              <a:xfrm>
                <a:off x="816" y="3408"/>
                <a:ext cx="1152" cy="240"/>
                <a:chOff x="816" y="3216"/>
                <a:chExt cx="1152" cy="240"/>
              </a:xfrm>
            </p:grpSpPr>
            <p:sp>
              <p:nvSpPr>
                <p:cNvPr id="32" name="Rectangle 16"/>
                <p:cNvSpPr>
                  <a:spLocks noChangeArrowheads="1"/>
                </p:cNvSpPr>
                <p:nvPr/>
              </p:nvSpPr>
              <p:spPr bwMode="auto">
                <a:xfrm>
                  <a:off x="816" y="3216"/>
                  <a:ext cx="240" cy="2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33" name="Line 17"/>
                <p:cNvSpPr>
                  <a:spLocks noChangeShapeType="1"/>
                </p:cNvSpPr>
                <p:nvPr/>
              </p:nvSpPr>
              <p:spPr bwMode="auto">
                <a:xfrm>
                  <a:off x="1056" y="321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34" name="Line 18"/>
                <p:cNvSpPr>
                  <a:spLocks noChangeShapeType="1"/>
                </p:cNvSpPr>
                <p:nvPr/>
              </p:nvSpPr>
              <p:spPr bwMode="auto">
                <a:xfrm>
                  <a:off x="1056" y="345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</p:grpSp>
          <p:sp>
            <p:nvSpPr>
              <p:cNvPr id="30" name="Text Box 19"/>
              <p:cNvSpPr txBox="1">
                <a:spLocks noChangeArrowheads="1"/>
              </p:cNvSpPr>
              <p:nvPr/>
            </p:nvSpPr>
            <p:spPr bwMode="auto">
              <a:xfrm>
                <a:off x="823" y="3449"/>
                <a:ext cx="209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200" dirty="0">
                    <a:latin typeface="Kanit" pitchFamily="2" charset="-34"/>
                    <a:cs typeface="Kanit" pitchFamily="2" charset="-34"/>
                  </a:rPr>
                  <a:t>D2</a:t>
                </a:r>
                <a:endParaRPr kumimoji="0" lang="th-TH" sz="12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31" name="Text Box 20"/>
              <p:cNvSpPr txBox="1">
                <a:spLocks noChangeArrowheads="1"/>
              </p:cNvSpPr>
              <p:nvPr/>
            </p:nvSpPr>
            <p:spPr bwMode="auto">
              <a:xfrm>
                <a:off x="1056" y="3438"/>
                <a:ext cx="392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400" dirty="0">
                    <a:latin typeface="Kanit" pitchFamily="2" charset="-34"/>
                    <a:cs typeface="Kanit" pitchFamily="2" charset="-34"/>
                  </a:rPr>
                  <a:t>data 2</a:t>
                </a:r>
                <a:endParaRPr kumimoji="0" lang="th-TH" sz="1400" dirty="0">
                  <a:latin typeface="Kanit" pitchFamily="2" charset="-34"/>
                  <a:cs typeface="Kanit" pitchFamily="2" charset="-34"/>
                </a:endParaRPr>
              </a:p>
            </p:txBody>
          </p:sp>
        </p:grpSp>
        <p:graphicFrame>
          <p:nvGraphicFramePr>
            <p:cNvPr id="9" name="Object 21"/>
            <p:cNvGraphicFramePr>
              <a:graphicFrameLocks noChangeAspect="1"/>
            </p:cNvGraphicFramePr>
            <p:nvPr/>
          </p:nvGraphicFramePr>
          <p:xfrm>
            <a:off x="2592" y="2928"/>
            <a:ext cx="637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martDraw" r:id="rId4" imgW="1011600" imgH="1086480" progId="">
                    <p:embed/>
                  </p:oleObj>
                </mc:Choice>
                <mc:Fallback>
                  <p:oleObj name="SmartDraw" r:id="rId4" imgW="1011600" imgH="1086480" progId="">
                    <p:embed/>
                    <p:pic>
                      <p:nvPicPr>
                        <p:cNvPr id="5123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2" y="2928"/>
                          <a:ext cx="637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Line 22"/>
            <p:cNvSpPr>
              <a:spLocks noChangeShapeType="1"/>
            </p:cNvSpPr>
            <p:nvPr/>
          </p:nvSpPr>
          <p:spPr bwMode="auto">
            <a:xfrm>
              <a:off x="2928" y="2604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th-TH" sz="1800" dirty="0">
                <a:latin typeface="Kanit" pitchFamily="2" charset="-34"/>
                <a:cs typeface="Kanit" pitchFamily="2" charset="-34"/>
              </a:endParaRPr>
            </a:p>
          </p:txBody>
        </p:sp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4128" y="2402"/>
              <a:ext cx="1152" cy="240"/>
              <a:chOff x="816" y="3408"/>
              <a:chExt cx="1152" cy="240"/>
            </a:xfrm>
          </p:grpSpPr>
          <p:grpSp>
            <p:nvGrpSpPr>
              <p:cNvPr id="23" name="Group 24"/>
              <p:cNvGrpSpPr>
                <a:grpSpLocks/>
              </p:cNvGrpSpPr>
              <p:nvPr/>
            </p:nvGrpSpPr>
            <p:grpSpPr bwMode="auto">
              <a:xfrm>
                <a:off x="816" y="3408"/>
                <a:ext cx="1152" cy="240"/>
                <a:chOff x="816" y="3216"/>
                <a:chExt cx="1152" cy="240"/>
              </a:xfrm>
            </p:grpSpPr>
            <p:sp>
              <p:nvSpPr>
                <p:cNvPr id="26" name="Rectangle 25"/>
                <p:cNvSpPr>
                  <a:spLocks noChangeArrowheads="1"/>
                </p:cNvSpPr>
                <p:nvPr/>
              </p:nvSpPr>
              <p:spPr bwMode="auto">
                <a:xfrm>
                  <a:off x="816" y="3216"/>
                  <a:ext cx="240" cy="2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27" name="Line 26"/>
                <p:cNvSpPr>
                  <a:spLocks noChangeShapeType="1"/>
                </p:cNvSpPr>
                <p:nvPr/>
              </p:nvSpPr>
              <p:spPr bwMode="auto">
                <a:xfrm>
                  <a:off x="1056" y="321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  <p:sp>
              <p:nvSpPr>
                <p:cNvPr id="28" name="Line 27"/>
                <p:cNvSpPr>
                  <a:spLocks noChangeShapeType="1"/>
                </p:cNvSpPr>
                <p:nvPr/>
              </p:nvSpPr>
              <p:spPr bwMode="auto">
                <a:xfrm>
                  <a:off x="1056" y="3456"/>
                  <a:ext cx="91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th-TH" sz="1800" dirty="0">
                    <a:latin typeface="Kanit" pitchFamily="2" charset="-34"/>
                    <a:cs typeface="Kanit" pitchFamily="2" charset="-34"/>
                  </a:endParaRPr>
                </a:p>
              </p:txBody>
            </p:sp>
          </p:grpSp>
          <p:sp>
            <p:nvSpPr>
              <p:cNvPr id="24" name="Text Box 28"/>
              <p:cNvSpPr txBox="1">
                <a:spLocks noChangeArrowheads="1"/>
              </p:cNvSpPr>
              <p:nvPr/>
            </p:nvSpPr>
            <p:spPr bwMode="auto">
              <a:xfrm>
                <a:off x="823" y="3449"/>
                <a:ext cx="209" cy="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200" dirty="0">
                    <a:latin typeface="Kanit" pitchFamily="2" charset="-34"/>
                    <a:cs typeface="Kanit" pitchFamily="2" charset="-34"/>
                  </a:rPr>
                  <a:t>D3</a:t>
                </a:r>
                <a:endParaRPr kumimoji="0" lang="th-TH" sz="1200" dirty="0">
                  <a:latin typeface="Kanit" pitchFamily="2" charset="-34"/>
                  <a:cs typeface="Kanit" pitchFamily="2" charset="-34"/>
                </a:endParaRPr>
              </a:p>
            </p:txBody>
          </p:sp>
          <p:sp>
            <p:nvSpPr>
              <p:cNvPr id="25" name="Text Box 29"/>
              <p:cNvSpPr txBox="1">
                <a:spLocks noChangeArrowheads="1"/>
              </p:cNvSpPr>
              <p:nvPr/>
            </p:nvSpPr>
            <p:spPr bwMode="auto">
              <a:xfrm>
                <a:off x="1056" y="3438"/>
                <a:ext cx="393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sz="1400" dirty="0">
                    <a:latin typeface="Kanit" pitchFamily="2" charset="-34"/>
                    <a:cs typeface="Kanit" pitchFamily="2" charset="-34"/>
                  </a:rPr>
                  <a:t>data 3</a:t>
                </a:r>
                <a:endParaRPr kumimoji="0" lang="th-TH" sz="1400" dirty="0">
                  <a:latin typeface="Kanit" pitchFamily="2" charset="-34"/>
                  <a:cs typeface="Kanit" pitchFamily="2" charset="-34"/>
                </a:endParaRPr>
              </a:p>
            </p:txBody>
          </p:sp>
        </p:grpSp>
        <p:graphicFrame>
          <p:nvGraphicFramePr>
            <p:cNvPr id="12" name="Object 30"/>
            <p:cNvGraphicFramePr>
              <a:graphicFrameLocks noChangeAspect="1"/>
            </p:cNvGraphicFramePr>
            <p:nvPr/>
          </p:nvGraphicFramePr>
          <p:xfrm>
            <a:off x="4368" y="2966"/>
            <a:ext cx="637" cy="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SmartDraw" r:id="rId4" imgW="1011600" imgH="1086480" progId="">
                    <p:embed/>
                  </p:oleObj>
                </mc:Choice>
                <mc:Fallback>
                  <p:oleObj name="SmartDraw" r:id="rId4" imgW="1011600" imgH="1086480" progId="">
                    <p:embed/>
                    <p:pic>
                      <p:nvPicPr>
                        <p:cNvPr id="5124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8" y="2966"/>
                          <a:ext cx="637" cy="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31"/>
            <p:cNvSpPr>
              <a:spLocks noChangeShapeType="1"/>
            </p:cNvSpPr>
            <p:nvPr/>
          </p:nvSpPr>
          <p:spPr bwMode="auto">
            <a:xfrm>
              <a:off x="4704" y="2642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th-TH" sz="18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4" name="Text Box 32"/>
            <p:cNvSpPr txBox="1">
              <a:spLocks noChangeArrowheads="1"/>
            </p:cNvSpPr>
            <p:nvPr/>
          </p:nvSpPr>
          <p:spPr bwMode="auto">
            <a:xfrm>
              <a:off x="1142" y="2936"/>
              <a:ext cx="13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200" dirty="0">
                  <a:latin typeface="Kanit" pitchFamily="2" charset="-34"/>
                  <a:cs typeface="Kanit" pitchFamily="2" charset="-34"/>
                </a:rPr>
                <a:t>1</a:t>
              </a:r>
              <a:endParaRPr kumimoji="0" lang="th-TH" sz="12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5" name="Text Box 33"/>
            <p:cNvSpPr txBox="1">
              <a:spLocks noChangeArrowheads="1"/>
            </p:cNvSpPr>
            <p:nvPr/>
          </p:nvSpPr>
          <p:spPr bwMode="auto">
            <a:xfrm>
              <a:off x="1008" y="3202"/>
              <a:ext cx="521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400" dirty="0">
                  <a:latin typeface="Kanit" pitchFamily="2" charset="-34"/>
                  <a:cs typeface="Kanit" pitchFamily="2" charset="-34"/>
                </a:rPr>
                <a:t>Process 1</a:t>
              </a:r>
              <a:endParaRPr kumimoji="0" lang="th-TH" sz="14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6" name="Text Box 34"/>
            <p:cNvSpPr txBox="1">
              <a:spLocks noChangeArrowheads="1"/>
            </p:cNvSpPr>
            <p:nvPr/>
          </p:nvSpPr>
          <p:spPr bwMode="auto">
            <a:xfrm>
              <a:off x="4598" y="2995"/>
              <a:ext cx="13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200" dirty="0">
                  <a:latin typeface="Kanit" pitchFamily="2" charset="-34"/>
                  <a:cs typeface="Kanit" pitchFamily="2" charset="-34"/>
                </a:rPr>
                <a:t>1</a:t>
              </a:r>
              <a:endParaRPr kumimoji="0" lang="th-TH" sz="12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7" name="Text Box 35"/>
            <p:cNvSpPr txBox="1">
              <a:spLocks noChangeArrowheads="1"/>
            </p:cNvSpPr>
            <p:nvPr/>
          </p:nvSpPr>
          <p:spPr bwMode="auto">
            <a:xfrm>
              <a:off x="4464" y="3259"/>
              <a:ext cx="521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400" dirty="0">
                  <a:latin typeface="Kanit" pitchFamily="2" charset="-34"/>
                  <a:cs typeface="Kanit" pitchFamily="2" charset="-34"/>
                </a:rPr>
                <a:t>Process 1</a:t>
              </a:r>
              <a:endParaRPr kumimoji="0" lang="th-TH" sz="14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8" name="Text Box 36"/>
            <p:cNvSpPr txBox="1">
              <a:spLocks noChangeArrowheads="1"/>
            </p:cNvSpPr>
            <p:nvPr/>
          </p:nvSpPr>
          <p:spPr bwMode="auto">
            <a:xfrm>
              <a:off x="2831" y="2946"/>
              <a:ext cx="135" cy="1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200" dirty="0">
                  <a:latin typeface="Kanit" pitchFamily="2" charset="-34"/>
                  <a:cs typeface="Kanit" pitchFamily="2" charset="-34"/>
                </a:rPr>
                <a:t>1</a:t>
              </a:r>
              <a:endParaRPr kumimoji="0" lang="th-TH" sz="12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19" name="Text Box 37"/>
            <p:cNvSpPr txBox="1">
              <a:spLocks noChangeArrowheads="1"/>
            </p:cNvSpPr>
            <p:nvPr/>
          </p:nvSpPr>
          <p:spPr bwMode="auto">
            <a:xfrm>
              <a:off x="2698" y="3210"/>
              <a:ext cx="521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400" dirty="0">
                  <a:latin typeface="Kanit" pitchFamily="2" charset="-34"/>
                  <a:cs typeface="Kanit" pitchFamily="2" charset="-34"/>
                </a:rPr>
                <a:t>Process 1</a:t>
              </a:r>
              <a:endParaRPr kumimoji="0" lang="th-TH" sz="1400" dirty="0"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20" name="Text Box 38"/>
            <p:cNvSpPr txBox="1">
              <a:spLocks noChangeArrowheads="1"/>
            </p:cNvSpPr>
            <p:nvPr/>
          </p:nvSpPr>
          <p:spPr bwMode="auto">
            <a:xfrm>
              <a:off x="2941" y="2660"/>
              <a:ext cx="296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400" dirty="0">
                  <a:solidFill>
                    <a:srgbClr val="FF0000"/>
                  </a:solidFill>
                  <a:latin typeface="Kanit" pitchFamily="2" charset="-34"/>
                  <a:cs typeface="Kanit" pitchFamily="2" charset="-34"/>
                </a:rPr>
                <a:t>Input</a:t>
              </a:r>
              <a:endParaRPr kumimoji="0" lang="th-TH" sz="1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1233" y="2652"/>
              <a:ext cx="369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sz="1400" dirty="0">
                  <a:solidFill>
                    <a:srgbClr val="FF0000"/>
                  </a:solidFill>
                  <a:latin typeface="Kanit" pitchFamily="2" charset="-34"/>
                  <a:cs typeface="Kanit" pitchFamily="2" charset="-34"/>
                </a:rPr>
                <a:t>Output</a:t>
              </a:r>
              <a:endParaRPr kumimoji="0" lang="th-TH" sz="1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endParaRPr>
            </a:p>
          </p:txBody>
        </p:sp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4752" y="2689"/>
              <a:ext cx="688" cy="1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0" lang="en-US" sz="1400" dirty="0" err="1">
                  <a:solidFill>
                    <a:srgbClr val="FF0000"/>
                  </a:solidFill>
                  <a:latin typeface="Kanit" pitchFamily="2" charset="-34"/>
                  <a:cs typeface="Kanit" pitchFamily="2" charset="-34"/>
                </a:rPr>
                <a:t>Input/Output</a:t>
              </a:r>
              <a:endParaRPr kumimoji="0" lang="th-TH" sz="14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endParaRPr>
            </a:p>
          </p:txBody>
        </p:sp>
      </p:grpSp>
      <p:sp>
        <p:nvSpPr>
          <p:cNvPr id="41" name="Text Box 42"/>
          <p:cNvSpPr txBox="1">
            <a:spLocks noChangeArrowheads="1"/>
          </p:cNvSpPr>
          <p:nvPr/>
        </p:nvSpPr>
        <p:spPr bwMode="auto">
          <a:xfrm>
            <a:off x="1239545" y="5419001"/>
            <a:ext cx="2339839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ลูกศรจาก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ดาต้าสโตร์</a:t>
            </a:r>
            <a:r>
              <a:rPr lang="th-TH" sz="2000" dirty="0">
                <a:latin typeface="Kanit" pitchFamily="2" charset="-34"/>
                <a:cs typeface="Kanit" pitchFamily="2" charset="-34"/>
              </a:rPr>
              <a:t>ชี้ไปยังโปรเซส</a:t>
            </a:r>
          </a:p>
        </p:txBody>
      </p:sp>
      <p:sp>
        <p:nvSpPr>
          <p:cNvPr id="42" name="Text Box 43"/>
          <p:cNvSpPr txBox="1">
            <a:spLocks noChangeArrowheads="1"/>
          </p:cNvSpPr>
          <p:nvPr/>
        </p:nvSpPr>
        <p:spPr bwMode="auto">
          <a:xfrm>
            <a:off x="4661183" y="5419001"/>
            <a:ext cx="2487472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ลูกศรจากโปรเซสชี้ไปยัง</a:t>
            </a:r>
            <a:r>
              <a:rPr lang="th-TH" sz="2000" dirty="0" err="1">
                <a:latin typeface="Kanit" pitchFamily="2" charset="-34"/>
                <a:cs typeface="Kanit" pitchFamily="2" charset="-34"/>
              </a:rPr>
              <a:t>ดาต้าสโตร์</a:t>
            </a:r>
            <a:endParaRPr lang="th-TH" sz="2000" dirty="0">
              <a:latin typeface="Kanit" pitchFamily="2" charset="-34"/>
              <a:cs typeface="Kanit" pitchFamily="2" charset="-34"/>
            </a:endParaRPr>
          </a:p>
        </p:txBody>
      </p:sp>
      <p:sp>
        <p:nvSpPr>
          <p:cNvPr id="43" name="Text Box 44"/>
          <p:cNvSpPr txBox="1">
            <a:spLocks noChangeArrowheads="1"/>
          </p:cNvSpPr>
          <p:nvPr/>
        </p:nvSpPr>
        <p:spPr bwMode="auto">
          <a:xfrm>
            <a:off x="8572529" y="5419001"/>
            <a:ext cx="1992755" cy="70788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h-TH" sz="2000" dirty="0">
                <a:latin typeface="Kanit" pitchFamily="2" charset="-34"/>
                <a:cs typeface="Kanit" pitchFamily="2" charset="-34"/>
              </a:rPr>
              <a:t>ลูกศรบนปลายทั้งสองด้าน</a:t>
            </a:r>
          </a:p>
        </p:txBody>
      </p:sp>
    </p:spTree>
    <p:extLst>
      <p:ext uri="{BB962C8B-B14F-4D97-AF65-F5344CB8AC3E}">
        <p14:creationId xmlns:p14="http://schemas.microsoft.com/office/powerpoint/2010/main" val="4145692123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1536" y="1280801"/>
            <a:ext cx="94967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atin typeface="Kanit" pitchFamily="2" charset="-34"/>
                <a:cs typeface="Kanit" pitchFamily="2" charset="-34"/>
              </a:rPr>
              <a:t>ไม่มีอะไรได้มาแบบง่าย ๆ โดยที่เราไม่ได้ลงมือทำ</a:t>
            </a:r>
          </a:p>
          <a:p>
            <a:pPr algn="ctr"/>
            <a:r>
              <a:rPr lang="th-TH" sz="4000" dirty="0">
                <a:latin typeface="Kanit" pitchFamily="2" charset="-34"/>
                <a:cs typeface="Kanit" pitchFamily="2" charset="-34"/>
              </a:rPr>
              <a:t>ความสำเร็จก็เช่นกัน</a:t>
            </a:r>
          </a:p>
        </p:txBody>
      </p:sp>
      <p:sp>
        <p:nvSpPr>
          <p:cNvPr id="5" name="Heart 4"/>
          <p:cNvSpPr/>
          <p:nvPr/>
        </p:nvSpPr>
        <p:spPr>
          <a:xfrm>
            <a:off x="5371746" y="3888468"/>
            <a:ext cx="1800200" cy="1584176"/>
          </a:xfrm>
          <a:prstGeom prst="heart">
            <a:avLst/>
          </a:prstGeom>
          <a:solidFill>
            <a:srgbClr val="FF00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extBox 1"/>
          <p:cNvSpPr txBox="1"/>
          <p:nvPr/>
        </p:nvSpPr>
        <p:spPr>
          <a:xfrm>
            <a:off x="1347606" y="3411415"/>
            <a:ext cx="1847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98500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5081" y="663588"/>
            <a:ext cx="3809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latin typeface="Kanit" pitchFamily="2" charset="-34"/>
                <a:cs typeface="Kanit" pitchFamily="2" charset="-34"/>
              </a:rPr>
              <a:t>แบบจำลองชนิดต่าง ๆ</a:t>
            </a:r>
          </a:p>
        </p:txBody>
      </p:sp>
      <p:pic>
        <p:nvPicPr>
          <p:cNvPr id="3" name="Picture 2" descr="à¸à¸¥à¸à¸²à¸£à¸à¹à¸à¸«à¸²à¸£à¸¹à¸à¸ à¸²à¸à¸ªà¸³à¸«à¸£à¸±à¸ e-r diagram">
            <a:extLst>
              <a:ext uri="{FF2B5EF4-FFF2-40B4-BE49-F238E27FC236}">
                <a16:creationId xmlns:a16="http://schemas.microsoft.com/office/drawing/2014/main" id="{2AFFCA51-B911-4772-A32A-4728DE479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91" y="1370585"/>
            <a:ext cx="8701088" cy="516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2214" y="5761374"/>
            <a:ext cx="2520280" cy="769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E-R Diagram</a:t>
            </a:r>
          </a:p>
        </p:txBody>
      </p:sp>
    </p:spTree>
    <p:extLst>
      <p:ext uri="{BB962C8B-B14F-4D97-AF65-F5344CB8AC3E}">
        <p14:creationId xmlns:p14="http://schemas.microsoft.com/office/powerpoint/2010/main" val="3586982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จุดประสงค์ของแบบจำลอง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33055" y="2202871"/>
            <a:ext cx="10335490" cy="396956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เพื่อเรียนรู้กระบวนการสร้างแบบจำลอง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ลดความซ้ำซ้อนในสิ่งที่เป็นนามธรรม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ช่วยจดจำรายละเอียดทั้งหมด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เพื่อสื่อสารกับสมาชิกในทีม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เพื่อสื่อสารกับผู้ใช้ รวมถึงผู้มีส่วนได้เสียในระบบ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ช่วยบันทึกข้อมูลในรูปของเอกสาร เพื่อประโยชน์ต่อการบำรุงรักษาในอนาคต</a:t>
            </a:r>
          </a:p>
        </p:txBody>
      </p:sp>
    </p:spTree>
    <p:extLst>
      <p:ext uri="{BB962C8B-B14F-4D97-AF65-F5344CB8AC3E}">
        <p14:creationId xmlns:p14="http://schemas.microsoft.com/office/powerpoint/2010/main" val="411730518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465" y="716010"/>
            <a:ext cx="11029616" cy="1013800"/>
          </a:xfrm>
        </p:spPr>
        <p:txBody>
          <a:bodyPr anchor="ctr">
            <a:normAutofit/>
          </a:bodyPr>
          <a:lstStyle/>
          <a:p>
            <a:r>
              <a:rPr lang="th-TH" sz="4000" dirty="0">
                <a:latin typeface="Kanit" pitchFamily="2" charset="-34"/>
                <a:cs typeface="Kanit" pitchFamily="2" charset="-34"/>
              </a:rPr>
              <a:t>ชนิดของแบบจำลอง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50465" y="2202871"/>
            <a:ext cx="10918080" cy="3969565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33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แบ่งออกเป็น 3 ชนิด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th-TH" sz="3300" dirty="0">
                <a:solidFill>
                  <a:srgbClr val="FF0000"/>
                </a:solidFill>
                <a:latin typeface="Kanit" pitchFamily="2" charset="-34"/>
                <a:cs typeface="Kanit" pitchFamily="2" charset="-34"/>
              </a:rPr>
              <a:t>1. แบบจำลองทางคณิตศาสตร์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th-TH" sz="29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	- สูตรคำนวณภาษี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th-TH" sz="29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	- สูตรคำนวณค่าคอมมิชชัน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th-TH" sz="29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	- สูตรคำนวณราคาสินค้า</a:t>
            </a:r>
          </a:p>
          <a:p>
            <a:pPr marL="594000" lvl="2" indent="0">
              <a:lnSpc>
                <a:spcPct val="150000"/>
              </a:lnSpc>
              <a:buNone/>
            </a:pPr>
            <a:r>
              <a:rPr lang="th-TH" sz="2900" dirty="0">
                <a:solidFill>
                  <a:schemeClr val="tx1"/>
                </a:solidFill>
                <a:latin typeface="Kanit" pitchFamily="2" charset="-34"/>
                <a:cs typeface="Kanit" pitchFamily="2" charset="-34"/>
              </a:rPr>
              <a:t>	- สูตรทางการเงินอื่น ๆ</a:t>
            </a:r>
          </a:p>
        </p:txBody>
      </p:sp>
    </p:spTree>
    <p:extLst>
      <p:ext uri="{BB962C8B-B14F-4D97-AF65-F5344CB8AC3E}">
        <p14:creationId xmlns:p14="http://schemas.microsoft.com/office/powerpoint/2010/main" val="325227537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7279</TotalTime>
  <Words>3154</Words>
  <Application>Microsoft Office PowerPoint</Application>
  <PresentationFormat>แบบจอกว้าง</PresentationFormat>
  <Paragraphs>354</Paragraphs>
  <Slides>64</Slides>
  <Notes>7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ชื่อเรื่องสไลด์</vt:lpstr>
      </vt:variant>
      <vt:variant>
        <vt:i4>64</vt:i4>
      </vt:variant>
    </vt:vector>
  </HeadingPairs>
  <TitlesOfParts>
    <vt:vector size="75" baseType="lpstr">
      <vt:lpstr>Calibri</vt:lpstr>
      <vt:lpstr>Gill Sans MT</vt:lpstr>
      <vt:lpstr>Kanit</vt:lpstr>
      <vt:lpstr>Prompt</vt:lpstr>
      <vt:lpstr>TH Sarabun Chula</vt:lpstr>
      <vt:lpstr>TH Sarabun New</vt:lpstr>
      <vt:lpstr>Wingdings</vt:lpstr>
      <vt:lpstr>Wingdings 2</vt:lpstr>
      <vt:lpstr>Dividend</vt:lpstr>
      <vt:lpstr>1_Dividend</vt:lpstr>
      <vt:lpstr>SmartDraw</vt:lpstr>
      <vt:lpstr>บทที่ 5 แบบจำลองกระบวนการ</vt:lpstr>
      <vt:lpstr>บทที่ 5 แบบจำลองกระบวนการ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จุดประสงค์ของแบบจำลอง</vt:lpstr>
      <vt:lpstr>ชนิดของแบบจำลอง</vt:lpstr>
      <vt:lpstr>ชนิดของแบบจำลอง</vt:lpstr>
      <vt:lpstr>ชนิดของแบบจำลอง</vt:lpstr>
      <vt:lpstr>ภาพรวมของแบบจำลองที่นำมาใช้กับงานวิเคราะห์และออกแบบ</vt:lpstr>
      <vt:lpstr>ภาพรวมของแบบจำลองที่นำมาใช้กับงานวิเคราะห์และออกแบบ</vt:lpstr>
      <vt:lpstr>แบบจำลองกระบวนการ (Process Model)</vt:lpstr>
      <vt:lpstr>Any questions?</vt:lpstr>
      <vt:lpstr>แผนภาพกระแสข้อมูล (Data flow diagram: Dfd)</vt:lpstr>
      <vt:lpstr>ขั้นตอนการสร้างแผนภาพกระแสข้อมูล</vt:lpstr>
      <vt:lpstr>วัตถุประสงค์ของแผนภาพกระแสข้อมูล</vt:lpstr>
      <vt:lpstr>สัญลักษณ์แผนภาพกระแสข้อมูล</vt:lpstr>
      <vt:lpstr>สัญลักษณ์แผนภาพกระแสข้อมูล DeMarco &amp; Yourdon</vt:lpstr>
      <vt:lpstr>สัญลักษณ์แผนภาพกระแสข้อมูล DeMarco &amp; Yourdon</vt:lpstr>
      <vt:lpstr>สัญลักษณ์แผนภาพกระแสข้อมูล DeMarco &amp; Yourdon</vt:lpstr>
      <vt:lpstr>สัญลักษณ์แผนภาพกระแสข้อมูล DeMarco &amp; Yourdon</vt:lpstr>
      <vt:lpstr>สัญลักษณ์แผนภาพกระแสข้อมูล DeMarco &amp; Yourdon</vt:lpstr>
      <vt:lpstr>สัญลักษณ์แผนภาพกระแสข้อมูล DeMarco &amp; Yourdon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แผนภาพบริบท (Context diagram)</vt:lpstr>
      <vt:lpstr>แผนภาพระดับที่ 0</vt:lpstr>
      <vt:lpstr>หลักการสร้างแผนภาพระดับที่ 0</vt:lpstr>
      <vt:lpstr>แผนภาพระดับล่าง</vt:lpstr>
      <vt:lpstr>ความสัมพันธ์ของแผนภาพกระแสข้อมูลแต่ละระดับ </vt:lpstr>
      <vt:lpstr>งานนำเสนอ PowerPoint</vt:lpstr>
      <vt:lpstr>งานนำเสนอ PowerPoint</vt:lpstr>
      <vt:lpstr>กระบวนการทำงาน (Process)</vt:lpstr>
      <vt:lpstr>งานนำเสนอ PowerPoint</vt:lpstr>
      <vt:lpstr>งานนำเสนอ PowerPoint</vt:lpstr>
      <vt:lpstr>หลักการกำหนดกระบวนการทำงาน (ต่อ)</vt:lpstr>
      <vt:lpstr>หลักการกำหนดกระบวนการทำงาน (ต่อ)</vt:lpstr>
      <vt:lpstr>หลักการกำหนดกระบวนการทำงาน (ต่อ)</vt:lpstr>
      <vt:lpstr>เอนทิตีภายนอก (External entity)</vt:lpstr>
      <vt:lpstr>เอนทิตีภายนอก (External entity) (ต่อ)</vt:lpstr>
      <vt:lpstr>กระแสข้อมูล (Data Flow) </vt:lpstr>
      <vt:lpstr>งานนำเสนอ PowerPoint</vt:lpstr>
      <vt:lpstr>แหล่งเก็บข้อมูล (Data store)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กฎในการสร้างแผนภาพกระแสข้อมูล</vt:lpstr>
      <vt:lpstr>สัญลักษณ์ที่ใช้ในแผนภาพกระแสข้อมูล (Gane &amp; Sarson)</vt:lpstr>
      <vt:lpstr>เริ่มต้นการเขียน Context Diagram</vt:lpstr>
      <vt:lpstr>งานนำเสนอ PowerPoint</vt:lpstr>
      <vt:lpstr>งานนำเสนอ PowerPoint</vt:lpstr>
      <vt:lpstr>การเขียน DFD Fragment</vt:lpstr>
      <vt:lpstr>ดาต้าสโตร์ (Data Stores)</vt:lpstr>
      <vt:lpstr>ดาต้าสโตร์ (Data Stores)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บทที่ 1  ความรู้ด้านธุรกิจและเทคโนโลยีสารสนเทศ</dc:title>
  <dc:creator>Windows User</dc:creator>
  <cp:lastModifiedBy>Pakawat Vihokratana</cp:lastModifiedBy>
  <cp:revision>856</cp:revision>
  <dcterms:created xsi:type="dcterms:W3CDTF">2023-03-22T07:54:09Z</dcterms:created>
  <dcterms:modified xsi:type="dcterms:W3CDTF">2025-12-23T09:01:05Z</dcterms:modified>
</cp:coreProperties>
</file>